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362" r:id="rId3"/>
    <p:sldId id="364" r:id="rId4"/>
    <p:sldId id="316" r:id="rId5"/>
    <p:sldId id="318" r:id="rId6"/>
    <p:sldId id="321" r:id="rId7"/>
    <p:sldId id="323" r:id="rId8"/>
    <p:sldId id="324" r:id="rId9"/>
    <p:sldId id="360" r:id="rId10"/>
    <p:sldId id="357" r:id="rId11"/>
    <p:sldId id="325" r:id="rId12"/>
    <p:sldId id="326" r:id="rId13"/>
    <p:sldId id="356" r:id="rId14"/>
    <p:sldId id="341" r:id="rId15"/>
    <p:sldId id="365" r:id="rId16"/>
    <p:sldId id="340" r:id="rId17"/>
    <p:sldId id="352" r:id="rId18"/>
    <p:sldId id="350" r:id="rId19"/>
    <p:sldId id="334" r:id="rId20"/>
    <p:sldId id="335" r:id="rId21"/>
    <p:sldId id="336" r:id="rId22"/>
    <p:sldId id="354" r:id="rId23"/>
    <p:sldId id="338" r:id="rId24"/>
    <p:sldId id="366" r:id="rId25"/>
    <p:sldId id="361" r:id="rId26"/>
    <p:sldId id="314" r:id="rId27"/>
    <p:sldId id="317" r:id="rId28"/>
    <p:sldId id="348" r:id="rId29"/>
    <p:sldId id="358" r:id="rId30"/>
    <p:sldId id="328" r:id="rId31"/>
    <p:sldId id="351" r:id="rId32"/>
    <p:sldId id="359" r:id="rId33"/>
    <p:sldId id="313" r:id="rId34"/>
    <p:sldId id="345" r:id="rId35"/>
    <p:sldId id="339" r:id="rId36"/>
    <p:sldId id="329" r:id="rId37"/>
    <p:sldId id="353" r:id="rId38"/>
    <p:sldId id="343" r:id="rId39"/>
    <p:sldId id="346" r:id="rId40"/>
    <p:sldId id="342" r:id="rId41"/>
    <p:sldId id="347" r:id="rId42"/>
    <p:sldId id="35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4B95BA6-DD3F-440E-860D-DE5B12A2D439}">
          <p14:sldIdLst>
            <p14:sldId id="256"/>
            <p14:sldId id="362"/>
            <p14:sldId id="364"/>
            <p14:sldId id="316"/>
            <p14:sldId id="318"/>
            <p14:sldId id="321"/>
            <p14:sldId id="323"/>
            <p14:sldId id="324"/>
            <p14:sldId id="360"/>
            <p14:sldId id="357"/>
          </p14:sldIdLst>
        </p14:section>
        <p14:section name="Our work" id="{B022AD40-F095-4D34-B68E-1559EE7EBF86}">
          <p14:sldIdLst>
            <p14:sldId id="325"/>
            <p14:sldId id="326"/>
            <p14:sldId id="356"/>
            <p14:sldId id="341"/>
            <p14:sldId id="365"/>
            <p14:sldId id="340"/>
            <p14:sldId id="352"/>
            <p14:sldId id="350"/>
          </p14:sldIdLst>
        </p14:section>
        <p14:section name="New Scheduler" id="{72CF4C10-202F-4CD7-87B1-D2A9B4F354E8}">
          <p14:sldIdLst>
            <p14:sldId id="334"/>
            <p14:sldId id="335"/>
            <p14:sldId id="336"/>
            <p14:sldId id="354"/>
            <p14:sldId id="338"/>
            <p14:sldId id="366"/>
            <p14:sldId id="361"/>
            <p14:sldId id="314"/>
          </p14:sldIdLst>
        </p14:section>
        <p14:section name="Hidden" id="{FCB711A0-DC27-4674-80F4-C1CB45E584A3}">
          <p14:sldIdLst>
            <p14:sldId id="317"/>
            <p14:sldId id="348"/>
            <p14:sldId id="358"/>
            <p14:sldId id="328"/>
            <p14:sldId id="351"/>
            <p14:sldId id="359"/>
            <p14:sldId id="313"/>
            <p14:sldId id="345"/>
            <p14:sldId id="339"/>
            <p14:sldId id="329"/>
            <p14:sldId id="353"/>
            <p14:sldId id="343"/>
            <p14:sldId id="346"/>
            <p14:sldId id="342"/>
            <p14:sldId id="347"/>
            <p14:sldId id="3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8AA2"/>
    <a:srgbClr val="00A6D6"/>
    <a:srgbClr val="D6320B"/>
    <a:srgbClr val="98DAEC"/>
    <a:srgbClr val="42BBDD"/>
    <a:srgbClr val="D69C0B"/>
    <a:srgbClr val="AEE2F0"/>
    <a:srgbClr val="D1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62" autoAdjust="0"/>
    <p:restoredTop sz="65805" autoAdjust="0"/>
  </p:normalViewPr>
  <p:slideViewPr>
    <p:cSldViewPr snapToGrid="0">
      <p:cViewPr>
        <p:scale>
          <a:sx n="100" d="100"/>
          <a:sy n="100" d="100"/>
        </p:scale>
        <p:origin x="912" y="3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2472" y="-36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BF1833-6975-429C-9183-714EB1A6AB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79EA4-0F00-4A03-9719-9059B7A027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8881B-A1D3-4C57-8848-AF310D754CB8}" type="datetimeFigureOut">
              <a:rPr lang="en-GB" smtClean="0"/>
              <a:t>29/05/2020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9126B-56DF-43DC-B094-0F4771A20D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5EFCA-826E-4DA8-A8E8-34A90E1E6E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FC4F8-5E15-45FE-81BC-C5030EDBF54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63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E13D9-DB12-424B-A0B8-3D2EDA86849F}" type="datetimeFigureOut">
              <a:rPr lang="en-GB" smtClean="0"/>
              <a:t>29/05/2020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DCBAA-299B-4552-9387-24D12127C08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6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42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616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2561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794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402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3214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817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goes first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has a deadline miss later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𝐽_2</a:t>
                </a:r>
                <a:r>
                  <a:rPr lang="en-GB" dirty="0"/>
                  <a:t> goes first then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has a deadline miss later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7455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Gang looks worse but it actually has advantages: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be pre-empted  when waiting for synchronization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busy wait and for the reply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Example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Parallel SAT solvers use multiple threads that synchronize regularly to share learned clauses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58476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76450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what variations does JLFP have with gang scheduling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3809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Multiple related threads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Execute them together as a “gang”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Form a single job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8028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1935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3877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79127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6099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load the same data multiple times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load the data once for all the jobs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This is more evident in non-preemptive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3451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choose moldable because: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can incur in loss of performance if not all cores are actually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is hard to implement in reality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672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Example, three bundles.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7028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 reserves a whole block for the three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 creates three individual rigid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Limited-Preemptive creates three individual moldable bundles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90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0359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Introduced in high-performance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Real-time: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Fixed-priority is not predictable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Fully-preemptive solutions: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Optimal scheduler for rigid gang but high number of preemptions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Moldable scheduler using moldable property to match deadlines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Precedence constraints modelled as a succession of bundles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LP definition  comes from here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are the problems that we want to solve?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works best in non-preemptive solutions but no-one else has worked on that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Rigid and moldable models have overhead when using precedence constraints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There are no good moldable schedulers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2468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4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BB01-B048-446F-8BEE-C07156F2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8E65C-5860-4424-AE89-3F6DBD598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628A-7F7E-4580-A1EE-64CAE206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CEA-79DB-4B06-B53C-1515C6E9AA2A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5580-58FE-43BE-B895-CA3E6875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C36F-B23F-4B27-9039-852F5352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28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473C-BE99-411A-83AD-5B1DFB65C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74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ADB4E-125B-42BD-B566-03D639C01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74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8456-E8FC-4ADC-8BEA-5FBDE793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A314-3A0B-49C4-ADB0-F8BBA4139E56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0067-5992-46B9-8A1E-65391BF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1E721-8B08-43CD-8518-0CF29AD1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36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C87D-B880-4ADC-9124-17E79F7C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DECED-6865-4FD7-BB30-426F238C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25AF-0E82-462A-AB18-7ACDD06A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6FE2-9B88-4810-AC3E-E01CD02C2930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A38D-B0F1-4A35-BBF0-84603F5E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9E72C-AFBB-463F-B3B8-897E775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53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F30C-D9EF-417A-BB30-C0B601FB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EA1D-39E1-4785-8201-0961743FE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CD81D-F987-43E1-AC04-2BFEFFE04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62BAA-AFFB-4046-94FC-A09C776F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8621-535E-44A6-A126-3F2534EA9A7B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151EF-F1F8-4ADF-959C-C8EF498A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413FE-70D7-470C-8DC9-4BA3847F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04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C267-B81A-4C16-9004-87C3882B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34182-1CD1-40F5-90BF-E8F9CDD3C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72BB1-CEE4-4E26-8222-1FC52BCA6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7"/>
            <a:ext cx="5157787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5AB69-5642-487F-9997-20B7F2C32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DEA59-EB79-43FA-904D-D27398644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7"/>
            <a:ext cx="5183188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2370-C2D2-4438-90C7-050F3B51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5B32-CFB7-415D-9B96-9BE2AE3D1AAC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7980-2559-4526-8EE5-3238452B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08436-8756-4349-9068-BEE3BD15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82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6AFF6-E170-4FB6-8215-E7848DAE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DBC3F-8614-44B4-9683-36A45BFFB7A1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4BEC0-D301-4E8D-94B6-66BFACB9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DD39B-ACC9-4BE5-809C-0D27E799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79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DCB2-6C57-4AE3-B3BB-390832D8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C0D1-D794-4975-9F3C-C648CDF04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A1876-7E30-4830-8465-8C5824ECB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A4FF7-E52B-4408-AE09-8519152B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1C06-D056-41B0-9F5F-5E90B83401B6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C2A34-DEA4-4413-9660-F204588D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2AEC1-AA5A-45AB-A580-859BE5F8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9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7212-D3D5-4E17-A2C0-D17F4C07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5672D-5E2D-4B29-95E2-049C8F57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44F36-3489-4D6F-B147-9160D37F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0233F-A86A-4775-BDFA-70A392D3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FB93-9673-43A0-BDFE-39DE919D7FF9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2DFFC-202E-4369-80FE-B7AF6CA5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FED85-59B0-4EC4-894D-5395D2AE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18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12192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6046"/>
            <a:ext cx="105156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0765" y="6356352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29/05/2020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alphaModFix/>
          </a:blip>
          <a:srcRect r="47852"/>
          <a:stretch>
            <a:fillRect/>
          </a:stretch>
        </p:blipFill>
        <p:spPr>
          <a:xfrm>
            <a:off x="10840179" y="6224400"/>
            <a:ext cx="1260000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133005" y="6264910"/>
            <a:ext cx="11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400">
                <a:solidFill>
                  <a:schemeClr val="bg1"/>
                </a:solidFill>
              </a:rPr>
              <a:t>J</a:t>
            </a:r>
            <a:r>
              <a:rPr lang="en-GB" sz="1400" dirty="0">
                <a:solidFill>
                  <a:schemeClr val="bg1"/>
                </a:solidFill>
              </a:rPr>
              <a:t>o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n</a:t>
            </a:r>
            <a:endParaRPr lang="en-150" sz="140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M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r</a:t>
            </a:r>
            <a:r>
              <a:rPr lang="en-150" sz="1400">
                <a:solidFill>
                  <a:schemeClr val="bg1"/>
                </a:solidFill>
              </a:rPr>
              <a:t>c</a:t>
            </a:r>
            <a:r>
              <a:rPr lang="en-GB" sz="1400" dirty="0">
                <a:solidFill>
                  <a:schemeClr val="bg1"/>
                </a:solidFill>
              </a:rPr>
              <a:t>è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g</a:t>
            </a:r>
            <a:r>
              <a:rPr lang="en-GB" sz="1400" dirty="0">
                <a:solidFill>
                  <a:schemeClr val="bg1"/>
                </a:solidFill>
              </a:rPr>
              <a:t>u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00A6D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30.pn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20.png"/><Relationship Id="rId5" Type="http://schemas.openxmlformats.org/officeDocument/2006/relationships/image" Target="../media/image45.png"/><Relationship Id="rId15" Type="http://schemas.openxmlformats.org/officeDocument/2006/relationships/image" Target="../media/image50.png"/><Relationship Id="rId10" Type="http://schemas.openxmlformats.org/officeDocument/2006/relationships/image" Target="../media/image510.png"/><Relationship Id="rId4" Type="http://schemas.openxmlformats.org/officeDocument/2006/relationships/image" Target="../media/image44.png"/><Relationship Id="rId9" Type="http://schemas.openxmlformats.org/officeDocument/2006/relationships/image" Target="../media/image500.png"/><Relationship Id="rId1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60.png"/><Relationship Id="rId18" Type="http://schemas.openxmlformats.org/officeDocument/2006/relationships/image" Target="../media/image52.png"/><Relationship Id="rId3" Type="http://schemas.openxmlformats.org/officeDocument/2006/relationships/image" Target="../media/image43.png"/><Relationship Id="rId7" Type="http://schemas.openxmlformats.org/officeDocument/2006/relationships/image" Target="../media/image56.png"/><Relationship Id="rId12" Type="http://schemas.openxmlformats.org/officeDocument/2006/relationships/image" Target="../media/image650.png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40.png"/><Relationship Id="rId5" Type="http://schemas.openxmlformats.org/officeDocument/2006/relationships/image" Target="../media/image54.png"/><Relationship Id="rId15" Type="http://schemas.openxmlformats.org/officeDocument/2006/relationships/image" Target="../media/image49.png"/><Relationship Id="rId10" Type="http://schemas.openxmlformats.org/officeDocument/2006/relationships/image" Target="../media/image630.png"/><Relationship Id="rId4" Type="http://schemas.openxmlformats.org/officeDocument/2006/relationships/image" Target="../media/image53.png"/><Relationship Id="rId1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13" Type="http://schemas.openxmlformats.org/officeDocument/2006/relationships/image" Target="../media/image501.png"/><Relationship Id="rId3" Type="http://schemas.openxmlformats.org/officeDocument/2006/relationships/image" Target="../media/image400.png"/><Relationship Id="rId7" Type="http://schemas.openxmlformats.org/officeDocument/2006/relationships/image" Target="../media/image441.png"/><Relationship Id="rId12" Type="http://schemas.openxmlformats.org/officeDocument/2006/relationships/image" Target="../media/image490.png"/><Relationship Id="rId2" Type="http://schemas.openxmlformats.org/officeDocument/2006/relationships/image" Target="../media/image330.png"/><Relationship Id="rId16" Type="http://schemas.openxmlformats.org/officeDocument/2006/relationships/image" Target="../media/image5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11" Type="http://schemas.openxmlformats.org/officeDocument/2006/relationships/image" Target="../media/image480.png"/><Relationship Id="rId5" Type="http://schemas.openxmlformats.org/officeDocument/2006/relationships/image" Target="../media/image420.png"/><Relationship Id="rId15" Type="http://schemas.openxmlformats.org/officeDocument/2006/relationships/image" Target="../media/image521.png"/><Relationship Id="rId10" Type="http://schemas.openxmlformats.org/officeDocument/2006/relationships/image" Target="../media/image470.png"/><Relationship Id="rId4" Type="http://schemas.openxmlformats.org/officeDocument/2006/relationships/image" Target="../media/image410.png"/><Relationship Id="rId9" Type="http://schemas.openxmlformats.org/officeDocument/2006/relationships/image" Target="../media/image460.png"/><Relationship Id="rId14" Type="http://schemas.openxmlformats.org/officeDocument/2006/relationships/image" Target="../media/image51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59.png"/><Relationship Id="rId21" Type="http://schemas.openxmlformats.org/officeDocument/2006/relationships/image" Target="../media/image210.png"/><Relationship Id="rId7" Type="http://schemas.openxmlformats.org/officeDocument/2006/relationships/image" Target="../media/image63.png"/><Relationship Id="rId12" Type="http://schemas.openxmlformats.org/officeDocument/2006/relationships/image" Target="../media/image130.png"/><Relationship Id="rId17" Type="http://schemas.openxmlformats.org/officeDocument/2006/relationships/image" Target="../media/image72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71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0.png"/><Relationship Id="rId23" Type="http://schemas.openxmlformats.org/officeDocument/2006/relationships/image" Target="../media/image230.png"/><Relationship Id="rId10" Type="http://schemas.openxmlformats.org/officeDocument/2006/relationships/image" Target="../media/image66.png"/><Relationship Id="rId19" Type="http://schemas.openxmlformats.org/officeDocument/2006/relationships/image" Target="../media/image180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69.png"/><Relationship Id="rId22" Type="http://schemas.openxmlformats.org/officeDocument/2006/relationships/image" Target="../media/image2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hyperlink" Target="https://bricks.stackexchange.com/questions/1432/how-to-build-bridge-using-4-5-12v-train-rails-from-1969-lego-brochur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2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0.png"/><Relationship Id="rId5" Type="http://schemas.openxmlformats.org/officeDocument/2006/relationships/image" Target="../media/image240.png"/><Relationship Id="rId10" Type="http://schemas.openxmlformats.org/officeDocument/2006/relationships/image" Target="../media/image29.png"/><Relationship Id="rId4" Type="http://schemas.openxmlformats.org/officeDocument/2006/relationships/image" Target="../media/image231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7C53-EBEA-4664-8702-AA18DE2C1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Scheduling analysis of limited-preemptive </a:t>
            </a:r>
            <a:r>
              <a:rPr lang="en-GB" dirty="0"/>
              <a:t>m</a:t>
            </a:r>
            <a:r>
              <a:rPr lang="en-150" noProof="0" dirty="0"/>
              <a:t>o</a:t>
            </a:r>
            <a:r>
              <a:rPr lang="en-GB" noProof="0" dirty="0"/>
              <a:t>l</a:t>
            </a:r>
            <a:r>
              <a:rPr lang="en-150" noProof="0" dirty="0"/>
              <a:t>d</a:t>
            </a:r>
            <a:r>
              <a:rPr lang="en-GB" noProof="0" dirty="0"/>
              <a:t>a</a:t>
            </a:r>
            <a:r>
              <a:rPr lang="en-150" noProof="0" dirty="0"/>
              <a:t>b</a:t>
            </a:r>
            <a:r>
              <a:rPr lang="en-GB" noProof="0" dirty="0"/>
              <a:t>l</a:t>
            </a:r>
            <a:r>
              <a:rPr lang="en-150" noProof="0" dirty="0"/>
              <a:t>e</a:t>
            </a:r>
            <a:r>
              <a:rPr lang="en-GB" noProof="0" dirty="0"/>
              <a:t> gang </a:t>
            </a:r>
            <a:r>
              <a:rPr lang="en-GB" dirty="0"/>
              <a:t>t</a:t>
            </a:r>
            <a:r>
              <a:rPr lang="en-GB" noProof="0" dirty="0"/>
              <a:t>asks</a:t>
            </a:r>
            <a:endParaRPr lang="en-GB" b="1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E3B9B-6215-43CC-87C3-A955B632325E}"/>
              </a:ext>
            </a:extLst>
          </p:cNvPr>
          <p:cNvSpPr txBox="1"/>
          <p:nvPr/>
        </p:nvSpPr>
        <p:spPr>
          <a:xfrm>
            <a:off x="4057477" y="5747350"/>
            <a:ext cx="407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of June</a:t>
            </a:r>
            <a:r>
              <a:rPr lang="en-150" dirty="0"/>
              <a:t>, 2020</a:t>
            </a:r>
            <a:endParaRPr lang="en-GB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0D7EC06-78C5-4612-BDC9-60717D381D56}"/>
              </a:ext>
            </a:extLst>
          </p:cNvPr>
          <p:cNvSpPr txBox="1">
            <a:spLocks/>
          </p:cNvSpPr>
          <p:nvPr/>
        </p:nvSpPr>
        <p:spPr>
          <a:xfrm>
            <a:off x="7991912" y="3777179"/>
            <a:ext cx="2562139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Geoffrey Nelissen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5484DE7-4255-4220-AEE5-E46B6C12CE63}"/>
              </a:ext>
            </a:extLst>
          </p:cNvPr>
          <p:cNvSpPr txBox="1">
            <a:spLocks/>
          </p:cNvSpPr>
          <p:nvPr/>
        </p:nvSpPr>
        <p:spPr>
          <a:xfrm>
            <a:off x="7991913" y="4211660"/>
            <a:ext cx="2562139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Mitra Nasri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54808-BE4F-46C9-903F-9981A57E2434}"/>
              </a:ext>
            </a:extLst>
          </p:cNvPr>
          <p:cNvGrpSpPr/>
          <p:nvPr/>
        </p:nvGrpSpPr>
        <p:grpSpPr>
          <a:xfrm>
            <a:off x="1126396" y="3601613"/>
            <a:ext cx="2562139" cy="837577"/>
            <a:chOff x="2252792" y="3601191"/>
            <a:chExt cx="2562139" cy="837577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303CF2CC-A6AE-4A40-9685-613E4A3C224C}"/>
                </a:ext>
              </a:extLst>
            </p:cNvPr>
            <p:cNvSpPr txBox="1">
              <a:spLocks/>
            </p:cNvSpPr>
            <p:nvPr/>
          </p:nvSpPr>
          <p:spPr>
            <a:xfrm>
              <a:off x="2252792" y="3601191"/>
              <a:ext cx="2562139" cy="39951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150" dirty="0"/>
                <a:t>Joan Marcè i Igual</a:t>
              </a:r>
              <a:endParaRPr lang="en-GB" dirty="0"/>
            </a:p>
          </p:txBody>
        </p:sp>
        <p:pic>
          <p:nvPicPr>
            <p:cNvPr id="9" name="Picture 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FB814C4-0B1A-4F92-9A25-63F1FE366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436" y="3980968"/>
              <a:ext cx="1208852" cy="4578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932CA7-2A3D-4DB8-A419-298BDC4F3B92}"/>
              </a:ext>
            </a:extLst>
          </p:cNvPr>
          <p:cNvSpPr txBox="1"/>
          <p:nvPr/>
        </p:nvSpPr>
        <p:spPr>
          <a:xfrm>
            <a:off x="6096000" y="3777179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Daily Supervisor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69EE60-F1D3-4453-95A4-33E271149A1C}"/>
              </a:ext>
            </a:extLst>
          </p:cNvPr>
          <p:cNvSpPr txBox="1"/>
          <p:nvPr/>
        </p:nvSpPr>
        <p:spPr>
          <a:xfrm>
            <a:off x="6096000" y="4211660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Co-supervisor</a:t>
            </a:r>
          </a:p>
        </p:txBody>
      </p:sp>
    </p:spTree>
    <p:extLst>
      <p:ext uri="{BB962C8B-B14F-4D97-AF65-F5344CB8AC3E}">
        <p14:creationId xmlns:p14="http://schemas.microsoft.com/office/powerpoint/2010/main" val="229713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AD00-8EE4-4735-BEDE-BEB1F93D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Previous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137C-F653-40C2-B18A-E7333D55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10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BDFA7-9760-4F17-BA63-549C8364FEE0}"/>
              </a:ext>
            </a:extLst>
          </p:cNvPr>
          <p:cNvSpPr txBox="1"/>
          <p:nvPr/>
        </p:nvSpPr>
        <p:spPr>
          <a:xfrm>
            <a:off x="1965435" y="6230227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Ousterhout, 1982</a:t>
            </a:r>
            <a:endParaRPr lang="en-GB" sz="1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CB406-3919-47F1-9CDC-EA2140840398}"/>
              </a:ext>
            </a:extLst>
          </p:cNvPr>
          <p:cNvSpPr/>
          <p:nvPr/>
        </p:nvSpPr>
        <p:spPr>
          <a:xfrm>
            <a:off x="4194495" y="6495633"/>
            <a:ext cx="223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</a:t>
            </a:r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4</a:t>
            </a:r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Goossens et al., 2010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A36A-725C-4698-8AB5-96B138DAB20A}"/>
              </a:ext>
            </a:extLst>
          </p:cNvPr>
          <p:cNvSpPr txBox="1"/>
          <p:nvPr/>
        </p:nvSpPr>
        <p:spPr>
          <a:xfrm>
            <a:off x="1965435" y="6492874"/>
            <a:ext cx="2233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aseline="3000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[2]</a:t>
            </a:r>
            <a:r>
              <a:rPr lang="en-GB" baseline="0" dirty="0"/>
              <a:t>Goossens et al.,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EE6-C2FA-4ABD-9DE7-114CBD552E90}"/>
              </a:ext>
            </a:extLst>
          </p:cNvPr>
          <p:cNvSpPr/>
          <p:nvPr/>
        </p:nvSpPr>
        <p:spPr>
          <a:xfrm>
            <a:off x="4199372" y="6231006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[3]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Berten et al., 2011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952FAB-C182-4EE4-9293-695C1BDAB1CE}"/>
              </a:ext>
            </a:extLst>
          </p:cNvPr>
          <p:cNvSpPr/>
          <p:nvPr/>
        </p:nvSpPr>
        <p:spPr>
          <a:xfrm>
            <a:off x="6431647" y="6514951"/>
            <a:ext cx="198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[6]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FF24B-35D8-48F6-818C-9193A34561FB}"/>
              </a:ext>
            </a:extLst>
          </p:cNvPr>
          <p:cNvSpPr txBox="1"/>
          <p:nvPr/>
        </p:nvSpPr>
        <p:spPr>
          <a:xfrm>
            <a:off x="4049182" y="1607284"/>
            <a:ext cx="4093636" cy="595834"/>
          </a:xfrm>
          <a:prstGeom prst="roundRect">
            <a:avLst>
              <a:gd name="adj" fmla="val 29456"/>
            </a:avLst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2400" dirty="0"/>
              <a:t>Introduced in HPC</a:t>
            </a:r>
            <a:r>
              <a:rPr lang="en-GB" sz="2400" baseline="30000" dirty="0"/>
              <a:t>[1]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F9B6196-EB25-4684-96AE-5C8E99B2A5B7}"/>
              </a:ext>
            </a:extLst>
          </p:cNvPr>
          <p:cNvSpPr/>
          <p:nvPr/>
        </p:nvSpPr>
        <p:spPr>
          <a:xfrm>
            <a:off x="577057" y="2906456"/>
            <a:ext cx="3449273" cy="2763214"/>
          </a:xfrm>
          <a:prstGeom prst="roundRect">
            <a:avLst/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DE7E9F-F284-4C25-909D-50A9F23070B4}"/>
              </a:ext>
            </a:extLst>
          </p:cNvPr>
          <p:cNvSpPr txBox="1"/>
          <p:nvPr/>
        </p:nvSpPr>
        <p:spPr>
          <a:xfrm>
            <a:off x="792565" y="3172505"/>
            <a:ext cx="2905161" cy="54266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Preemptive solutions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5255BC-61DB-4069-B01E-04EEA83DBF44}"/>
              </a:ext>
            </a:extLst>
          </p:cNvPr>
          <p:cNvSpPr txBox="1"/>
          <p:nvPr/>
        </p:nvSpPr>
        <p:spPr>
          <a:xfrm>
            <a:off x="792565" y="3753602"/>
            <a:ext cx="3018255" cy="759731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Optimal rigid scheduler</a:t>
            </a:r>
          </a:p>
          <a:p>
            <a:r>
              <a:rPr lang="en-GB" dirty="0">
                <a:solidFill>
                  <a:schemeClr val="bg1"/>
                </a:solidFill>
              </a:rPr>
              <a:t>(DP-Fair)</a:t>
            </a:r>
            <a:r>
              <a:rPr lang="en-GB" baseline="30000" dirty="0">
                <a:solidFill>
                  <a:schemeClr val="bg1"/>
                </a:solidFill>
              </a:rPr>
              <a:t>[2]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9AA296-7D9E-4BE9-9401-B4AEEA4B24B1}"/>
              </a:ext>
            </a:extLst>
          </p:cNvPr>
          <p:cNvSpPr txBox="1"/>
          <p:nvPr/>
        </p:nvSpPr>
        <p:spPr>
          <a:xfrm>
            <a:off x="792566" y="4440303"/>
            <a:ext cx="3188226" cy="43413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Moldable scheduler</a:t>
            </a:r>
            <a:r>
              <a:rPr lang="en-GB" baseline="30000" dirty="0">
                <a:solidFill>
                  <a:schemeClr val="bg1"/>
                </a:solidFill>
              </a:rPr>
              <a:t>[3]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847700-7233-43F9-ACEC-173A08A0C5A9}"/>
              </a:ext>
            </a:extLst>
          </p:cNvPr>
          <p:cNvSpPr txBox="1"/>
          <p:nvPr/>
        </p:nvSpPr>
        <p:spPr>
          <a:xfrm>
            <a:off x="792566" y="4880837"/>
            <a:ext cx="3188226" cy="43413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Scheduling tests for JLFP</a:t>
            </a:r>
            <a:r>
              <a:rPr lang="en-GB" baseline="30000" dirty="0">
                <a:solidFill>
                  <a:schemeClr val="bg1"/>
                </a:solidFill>
              </a:rPr>
              <a:t>[4]</a:t>
            </a:r>
            <a:r>
              <a:rPr lang="en-GB" dirty="0">
                <a:solidFill>
                  <a:schemeClr val="bg1"/>
                </a:solidFill>
              </a:rPr>
              <a:t> and EDF</a:t>
            </a:r>
            <a:r>
              <a:rPr lang="en-GB" baseline="30000" dirty="0">
                <a:solidFill>
                  <a:schemeClr val="bg1"/>
                </a:solidFill>
              </a:rPr>
              <a:t>[5]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311C87-8C18-447C-A71D-EDE743B52E17}"/>
              </a:ext>
            </a:extLst>
          </p:cNvPr>
          <p:cNvSpPr/>
          <p:nvPr/>
        </p:nvSpPr>
        <p:spPr>
          <a:xfrm>
            <a:off x="6426881" y="6230227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[5]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Kato et al., 2009</a:t>
            </a:r>
          </a:p>
        </p:txBody>
      </p:sp>
      <p:grpSp>
        <p:nvGrpSpPr>
          <p:cNvPr id="42" name="Bundled">
            <a:extLst>
              <a:ext uri="{FF2B5EF4-FFF2-40B4-BE49-F238E27FC236}">
                <a16:creationId xmlns:a16="http://schemas.microsoft.com/office/drawing/2014/main" id="{43CD8C2C-82BB-4AB1-85F3-631BE56A3F4F}"/>
              </a:ext>
            </a:extLst>
          </p:cNvPr>
          <p:cNvGrpSpPr/>
          <p:nvPr/>
        </p:nvGrpSpPr>
        <p:grpSpPr>
          <a:xfrm>
            <a:off x="8421220" y="2906456"/>
            <a:ext cx="3449273" cy="2763214"/>
            <a:chOff x="3485720" y="1873068"/>
            <a:chExt cx="4093636" cy="2600848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CD026B01-8D4A-43DD-BAE2-C641AB146EC0}"/>
                </a:ext>
              </a:extLst>
            </p:cNvPr>
            <p:cNvSpPr/>
            <p:nvPr/>
          </p:nvSpPr>
          <p:spPr>
            <a:xfrm>
              <a:off x="3485720" y="1873068"/>
              <a:ext cx="4093636" cy="2600848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3A28737-8C8E-4017-8091-B3D285FDBFD4}"/>
                </a:ext>
              </a:extLst>
            </p:cNvPr>
            <p:cNvSpPr txBox="1"/>
            <p:nvPr/>
          </p:nvSpPr>
          <p:spPr>
            <a:xfrm>
              <a:off x="3607266" y="2123484"/>
              <a:ext cx="3716321" cy="51077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Bundled scheduling</a:t>
              </a:r>
              <a:r>
                <a:rPr lang="en-GB" sz="2400" baseline="30000" dirty="0">
                  <a:solidFill>
                    <a:schemeClr val="bg1"/>
                  </a:solidFill>
                </a:rPr>
                <a:t>[6]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7255747-4DBC-4E95-BB2A-CB00701F26C3}"/>
                </a:ext>
              </a:extLst>
            </p:cNvPr>
            <p:cNvSpPr txBox="1"/>
            <p:nvPr/>
          </p:nvSpPr>
          <p:spPr>
            <a:xfrm>
              <a:off x="3741487" y="2670436"/>
              <a:ext cx="3582099" cy="715089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Gang tasks with precedence constraints</a:t>
              </a:r>
              <a:endParaRPr lang="en-GB" baseline="30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979A873-BF66-4863-8E01-0443CB16C390}"/>
              </a:ext>
            </a:extLst>
          </p:cNvPr>
          <p:cNvGrpSpPr/>
          <p:nvPr/>
        </p:nvGrpSpPr>
        <p:grpSpPr>
          <a:xfrm>
            <a:off x="4499139" y="2906456"/>
            <a:ext cx="3449273" cy="2763214"/>
            <a:chOff x="3485720" y="1873068"/>
            <a:chExt cx="4093636" cy="2600848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A7B0CF5-8F32-45E4-9342-F9ECFBB328BB}"/>
                </a:ext>
              </a:extLst>
            </p:cNvPr>
            <p:cNvSpPr/>
            <p:nvPr/>
          </p:nvSpPr>
          <p:spPr>
            <a:xfrm>
              <a:off x="3485720" y="1873068"/>
              <a:ext cx="4093636" cy="2600848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A21CC6-CC8C-4DA2-8901-924862846539}"/>
                </a:ext>
              </a:extLst>
            </p:cNvPr>
            <p:cNvSpPr txBox="1"/>
            <p:nvPr/>
          </p:nvSpPr>
          <p:spPr>
            <a:xfrm>
              <a:off x="3741487" y="2123484"/>
              <a:ext cx="3447878" cy="51077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Non-preemptive</a:t>
              </a:r>
            </a:p>
          </p:txBody>
        </p:sp>
      </p:grpSp>
      <p:pic>
        <p:nvPicPr>
          <p:cNvPr id="28" name="Picture 27" descr="A picture containing looking, sitting, black, table&#10;&#10;Description automatically generated">
            <a:extLst>
              <a:ext uri="{FF2B5EF4-FFF2-40B4-BE49-F238E27FC236}">
                <a16:creationId xmlns:a16="http://schemas.microsoft.com/office/drawing/2014/main" id="{54E9BDD8-62BE-4EBA-9FB5-A120423AB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098" y="3943430"/>
            <a:ext cx="3278276" cy="131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9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 animBg="1"/>
      <p:bldP spid="16" grpId="0" animBg="1"/>
      <p:bldP spid="11" grpId="0"/>
      <p:bldP spid="13" grpId="0"/>
      <p:bldP spid="14" grpId="0"/>
      <p:bldP spid="15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59A8-BEC8-45A9-8006-AA2FD692E2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Our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6F23-A0F0-42D4-8D10-191E659FA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10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0C6E-572A-41C8-A2C6-BE42B94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924B-E360-4C4B-A683-0F4EB1C76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spcAft>
                <a:spcPts val="3600"/>
              </a:spcAft>
              <a:buFont typeface="+mj-lt"/>
              <a:buAutoNum type="arabicPeriod"/>
            </a:pPr>
            <a:r>
              <a:rPr lang="en-GB" noProof="0" dirty="0"/>
              <a:t>Design </a:t>
            </a:r>
            <a:r>
              <a:rPr lang="en-GB" dirty="0"/>
              <a:t>an accurate </a:t>
            </a:r>
            <a:r>
              <a:rPr lang="en-GB" noProof="0" dirty="0"/>
              <a:t>schedulability </a:t>
            </a:r>
            <a:r>
              <a:rPr lang="en-GB" noProof="0" dirty="0">
                <a:solidFill>
                  <a:srgbClr val="C00000"/>
                </a:solidFill>
              </a:rPr>
              <a:t>analysis</a:t>
            </a:r>
            <a:r>
              <a:rPr lang="en-GB" noProof="0" dirty="0"/>
              <a:t> for limited-preemptive </a:t>
            </a:r>
            <a:r>
              <a:rPr lang="en-GB" noProof="0" dirty="0">
                <a:solidFill>
                  <a:srgbClr val="C00000"/>
                </a:solidFill>
              </a:rPr>
              <a:t>moldable</a:t>
            </a:r>
            <a:r>
              <a:rPr lang="en-GB" noProof="0" dirty="0"/>
              <a:t> </a:t>
            </a:r>
            <a:r>
              <a:rPr lang="en-GB" noProof="0" dirty="0">
                <a:solidFill>
                  <a:srgbClr val="C00000"/>
                </a:solidFill>
              </a:rPr>
              <a:t>gang tasks</a:t>
            </a:r>
          </a:p>
          <a:p>
            <a:pPr marL="514350" indent="-514350">
              <a:spcAft>
                <a:spcPts val="3600"/>
              </a:spcAft>
              <a:buFont typeface="+mj-lt"/>
              <a:buAutoNum type="arabicPeriod"/>
            </a:pPr>
            <a:r>
              <a:rPr lang="en-GB" noProof="0" dirty="0"/>
              <a:t>Propose a </a:t>
            </a:r>
            <a:r>
              <a:rPr lang="en-GB" noProof="0" dirty="0">
                <a:solidFill>
                  <a:srgbClr val="C00000"/>
                </a:solidFill>
              </a:rPr>
              <a:t>new scheduling algorithm </a:t>
            </a:r>
            <a:r>
              <a:rPr lang="en-GB" noProof="0" dirty="0"/>
              <a:t>to improve the schedulability of limited-preemptive </a:t>
            </a:r>
            <a:r>
              <a:rPr lang="en-GB" noProof="0" dirty="0">
                <a:solidFill>
                  <a:srgbClr val="C00000"/>
                </a:solidFill>
              </a:rPr>
              <a:t>moldable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A1E5-3AAC-4F49-9C97-80AE9715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8140-7064-42DE-AFF2-C92FF558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Schedule abstraction graph</a:t>
            </a:r>
          </a:p>
        </p:txBody>
      </p:sp>
      <p:sp>
        <p:nvSpPr>
          <p:cNvPr id="152" name="Content Placeholder 151">
            <a:extLst>
              <a:ext uri="{FF2B5EF4-FFF2-40B4-BE49-F238E27FC236}">
                <a16:creationId xmlns:a16="http://schemas.microsoft.com/office/drawing/2014/main" id="{0D236EC7-BE49-4369-B1B0-B63DC1AC1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It is a technique that allows:</a:t>
            </a:r>
          </a:p>
          <a:p>
            <a:pPr marL="742939" lvl="1" indent="-285750"/>
            <a:r>
              <a:rPr lang="en-GB" sz="1800" dirty="0"/>
              <a:t>Search for all possible schedules</a:t>
            </a:r>
          </a:p>
          <a:p>
            <a:pPr marL="742939" lvl="1" indent="-285750"/>
            <a:r>
              <a:rPr lang="en-GB" sz="1800" dirty="0"/>
              <a:t>Aggregate “similar” schedules</a:t>
            </a:r>
          </a:p>
          <a:p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95A09-3490-4808-8CC0-37844191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65F0C3-D9E9-4961-A3A4-87F2116D4289}" type="slidenum">
              <a:rPr lang="en-GB" smtClean="0"/>
              <a:pPr>
                <a:spcAft>
                  <a:spcPts val="600"/>
                </a:spcAft>
              </a:pPr>
              <a:t>13</a:t>
            </a:fld>
            <a:endParaRPr lang="en-GB" dirty="0"/>
          </a:p>
        </p:txBody>
      </p:sp>
      <p:grpSp>
        <p:nvGrpSpPr>
          <p:cNvPr id="74" name="Graph">
            <a:extLst>
              <a:ext uri="{FF2B5EF4-FFF2-40B4-BE49-F238E27FC236}">
                <a16:creationId xmlns:a16="http://schemas.microsoft.com/office/drawing/2014/main" id="{3BA2FF7A-456C-445E-BF40-2F4474C83F71}"/>
              </a:ext>
            </a:extLst>
          </p:cNvPr>
          <p:cNvGrpSpPr/>
          <p:nvPr/>
        </p:nvGrpSpPr>
        <p:grpSpPr>
          <a:xfrm>
            <a:off x="2443197" y="2832542"/>
            <a:ext cx="7305605" cy="3255081"/>
            <a:chOff x="923995" y="3126157"/>
            <a:chExt cx="7305605" cy="3255081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121B604-A199-4834-82E1-0F60949034C5}"/>
                </a:ext>
              </a:extLst>
            </p:cNvPr>
            <p:cNvCxnSpPr>
              <a:stCxn id="85" idx="7"/>
              <a:endCxn id="91" idx="3"/>
            </p:cNvCxnSpPr>
            <p:nvPr/>
          </p:nvCxnSpPr>
          <p:spPr>
            <a:xfrm flipV="1">
              <a:off x="2558586" y="3257997"/>
              <a:ext cx="1748253" cy="156697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FEF831D-D155-421E-AEA1-A75406EF3EF7}"/>
                </a:ext>
              </a:extLst>
            </p:cNvPr>
            <p:cNvCxnSpPr>
              <a:stCxn id="86" idx="7"/>
              <a:endCxn id="92" idx="3"/>
            </p:cNvCxnSpPr>
            <p:nvPr/>
          </p:nvCxnSpPr>
          <p:spPr>
            <a:xfrm flipV="1">
              <a:off x="2557021" y="4181199"/>
              <a:ext cx="1749818" cy="15537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F0D0EA3-63CA-4F18-8E10-290CD9D26F3C}"/>
                </a:ext>
              </a:extLst>
            </p:cNvPr>
            <p:cNvCxnSpPr>
              <a:stCxn id="86" idx="7"/>
              <a:endCxn id="97" idx="3"/>
            </p:cNvCxnSpPr>
            <p:nvPr/>
          </p:nvCxnSpPr>
          <p:spPr>
            <a:xfrm flipV="1">
              <a:off x="2557021" y="4932484"/>
              <a:ext cx="1728339" cy="80243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8BCC544-8F2D-47B3-AB98-BEC061BD09ED}"/>
                </a:ext>
              </a:extLst>
            </p:cNvPr>
            <p:cNvCxnSpPr>
              <a:stCxn id="87" idx="6"/>
              <a:endCxn id="95" idx="3"/>
            </p:cNvCxnSpPr>
            <p:nvPr/>
          </p:nvCxnSpPr>
          <p:spPr>
            <a:xfrm flipV="1">
              <a:off x="2579367" y="5836947"/>
              <a:ext cx="1709911" cy="47629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640ED84-D78F-4312-9FDA-42246A5FE845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4222F99-1908-4697-B762-67FF7FC26FF3}"/>
                </a:ext>
              </a:extLst>
            </p:cNvPr>
            <p:cNvCxnSpPr>
              <a:cxnSpLocks/>
              <a:stCxn id="79" idx="6"/>
              <a:endCxn id="84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E618324-9934-4497-B4A3-F78F9DA75BA6}"/>
                </a:ext>
              </a:extLst>
            </p:cNvPr>
            <p:cNvCxnSpPr>
              <a:stCxn id="79" idx="6"/>
              <a:endCxn id="85" idx="1"/>
            </p:cNvCxnSpPr>
            <p:nvPr/>
          </p:nvCxnSpPr>
          <p:spPr>
            <a:xfrm>
              <a:off x="1051739" y="3219451"/>
              <a:ext cx="1419161" cy="16055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C0AD578-E377-48E4-BDDD-098E86637112}"/>
                </a:ext>
              </a:extLst>
            </p:cNvPr>
            <p:cNvCxnSpPr>
              <a:stCxn id="79" idx="6"/>
              <a:endCxn id="87" idx="2"/>
            </p:cNvCxnSpPr>
            <p:nvPr/>
          </p:nvCxnSpPr>
          <p:spPr>
            <a:xfrm>
              <a:off x="1051739" y="3219451"/>
              <a:ext cx="1407427" cy="30937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24D2FD3-46A5-4C34-8DFF-4BEEDCB27A57}"/>
                </a:ext>
              </a:extLst>
            </p:cNvPr>
            <p:cNvCxnSpPr>
              <a:stCxn id="79" idx="6"/>
              <a:endCxn id="86" idx="1"/>
            </p:cNvCxnSpPr>
            <p:nvPr/>
          </p:nvCxnSpPr>
          <p:spPr>
            <a:xfrm>
              <a:off x="1051739" y="3219451"/>
              <a:ext cx="1420287" cy="2515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E4AE706-8415-4ADA-94B6-108FC2D4326D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1BB22E-3B2A-4D6D-A33A-73DD112D0C1D}"/>
                </a:ext>
              </a:extLst>
            </p:cNvPr>
            <p:cNvSpPr/>
            <p:nvPr/>
          </p:nvSpPr>
          <p:spPr>
            <a:xfrm>
              <a:off x="2452740" y="480445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79463E8-A5AA-4BBC-AF64-E5A8DF46DD8C}"/>
                </a:ext>
              </a:extLst>
            </p:cNvPr>
            <p:cNvSpPr/>
            <p:nvPr/>
          </p:nvSpPr>
          <p:spPr>
            <a:xfrm>
              <a:off x="2454423" y="5715000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8253116-503C-4472-966B-89B0EEE2F375}"/>
                </a:ext>
              </a:extLst>
            </p:cNvPr>
            <p:cNvSpPr/>
            <p:nvPr/>
          </p:nvSpPr>
          <p:spPr>
            <a:xfrm>
              <a:off x="2459166" y="6245247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B6850E3-5FD5-475D-AFBB-4EA695167CD5}"/>
                </a:ext>
              </a:extLst>
            </p:cNvPr>
            <p:cNvCxnSpPr>
              <a:stCxn id="84" idx="6"/>
              <a:endCxn id="91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3705DCD-3B35-4721-A0B2-5A37F1D989BA}"/>
                </a:ext>
              </a:extLst>
            </p:cNvPr>
            <p:cNvCxnSpPr>
              <a:stCxn id="84" idx="6"/>
              <a:endCxn id="92" idx="2"/>
            </p:cNvCxnSpPr>
            <p:nvPr/>
          </p:nvCxnSpPr>
          <p:spPr>
            <a:xfrm>
              <a:off x="2562406" y="3212933"/>
              <a:ext cx="1726273" cy="91873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34A3FEF-26FB-4554-807F-B100A416F1CD}"/>
                </a:ext>
              </a:extLst>
            </p:cNvPr>
            <p:cNvCxnSpPr>
              <a:stCxn id="84" idx="6"/>
              <a:endCxn id="93" idx="1"/>
            </p:cNvCxnSpPr>
            <p:nvPr/>
          </p:nvCxnSpPr>
          <p:spPr>
            <a:xfrm>
              <a:off x="2562406" y="3212933"/>
              <a:ext cx="1737047" cy="131569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9905A37-6CA7-41C9-A279-870E08B027F0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8CBAB68-20A5-426C-AF3F-18E34C6EC5C0}"/>
                </a:ext>
              </a:extLst>
            </p:cNvPr>
            <p:cNvSpPr/>
            <p:nvPr/>
          </p:nvSpPr>
          <p:spPr>
            <a:xfrm>
              <a:off x="4288679" y="4061626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35D4B94-A57A-4425-988E-807BBD871B88}"/>
                </a:ext>
              </a:extLst>
            </p:cNvPr>
            <p:cNvSpPr/>
            <p:nvPr/>
          </p:nvSpPr>
          <p:spPr>
            <a:xfrm>
              <a:off x="4281293" y="45081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B60C327-2449-47FD-9366-EF25FA4EFDB9}"/>
                </a:ext>
              </a:extLst>
            </p:cNvPr>
            <p:cNvCxnSpPr>
              <a:stCxn id="86" idx="6"/>
              <a:endCxn id="95" idx="2"/>
            </p:cNvCxnSpPr>
            <p:nvPr/>
          </p:nvCxnSpPr>
          <p:spPr>
            <a:xfrm>
              <a:off x="2574624" y="5782996"/>
              <a:ext cx="1697051" cy="58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D1950DD-7287-4A2A-A6B8-26902B53A9BC}"/>
                </a:ext>
              </a:extLst>
            </p:cNvPr>
            <p:cNvSpPr/>
            <p:nvPr/>
          </p:nvSpPr>
          <p:spPr>
            <a:xfrm>
              <a:off x="4271675" y="5720871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265DAC1-27EE-408A-95EC-8CC6D5795D0C}"/>
                </a:ext>
              </a:extLst>
            </p:cNvPr>
            <p:cNvCxnSpPr>
              <a:stCxn id="85" idx="6"/>
              <a:endCxn id="97" idx="2"/>
            </p:cNvCxnSpPr>
            <p:nvPr/>
          </p:nvCxnSpPr>
          <p:spPr>
            <a:xfrm>
              <a:off x="2576746" y="4874496"/>
              <a:ext cx="1690454" cy="8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234F1B1-7A86-4312-A289-85FD95FF8740}"/>
                </a:ext>
              </a:extLst>
            </p:cNvPr>
            <p:cNvSpPr/>
            <p:nvPr/>
          </p:nvSpPr>
          <p:spPr>
            <a:xfrm>
              <a:off x="4267200" y="48129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5BE45FF-33ED-4091-BBA7-4F1400D29F29}"/>
                </a:ext>
              </a:extLst>
            </p:cNvPr>
            <p:cNvSpPr/>
            <p:nvPr/>
          </p:nvSpPr>
          <p:spPr>
            <a:xfrm>
              <a:off x="4273762" y="5274209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818384A-D2DB-4497-85C7-87CF2A11E00D}"/>
                </a:ext>
              </a:extLst>
            </p:cNvPr>
            <p:cNvCxnSpPr>
              <a:stCxn id="85" idx="6"/>
              <a:endCxn id="98" idx="2"/>
            </p:cNvCxnSpPr>
            <p:nvPr/>
          </p:nvCxnSpPr>
          <p:spPr>
            <a:xfrm>
              <a:off x="2576746" y="4874496"/>
              <a:ext cx="1697016" cy="46770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5E4C139-2B11-4851-A415-65E0BAA1B419}"/>
                </a:ext>
              </a:extLst>
            </p:cNvPr>
            <p:cNvCxnSpPr>
              <a:stCxn id="106" idx="6"/>
              <a:endCxn id="103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538E246-9B7D-4D9C-B7BE-2DFCEEE2D88B}"/>
                </a:ext>
              </a:extLst>
            </p:cNvPr>
            <p:cNvCxnSpPr>
              <a:stCxn id="112" idx="6"/>
              <a:endCxn id="103" idx="2"/>
            </p:cNvCxnSpPr>
            <p:nvPr/>
          </p:nvCxnSpPr>
          <p:spPr>
            <a:xfrm flipV="1">
              <a:off x="6782337" y="3196202"/>
              <a:ext cx="1323257" cy="53144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37E6021-CC8A-4DFC-AFC9-B76C7C74308C}"/>
                </a:ext>
              </a:extLst>
            </p:cNvPr>
            <p:cNvCxnSpPr>
              <a:stCxn id="114" idx="6"/>
              <a:endCxn id="103" idx="3"/>
            </p:cNvCxnSpPr>
            <p:nvPr/>
          </p:nvCxnSpPr>
          <p:spPr>
            <a:xfrm flipV="1">
              <a:off x="6780910" y="3245730"/>
              <a:ext cx="1342844" cy="871737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F2FECA6-645E-4260-9135-D389937BDE52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DE1C4B7-29F0-467A-B47E-6601EEB62C09}"/>
                </a:ext>
              </a:extLst>
            </p:cNvPr>
            <p:cNvCxnSpPr>
              <a:stCxn id="105" idx="7"/>
              <a:endCxn id="103" idx="3"/>
            </p:cNvCxnSpPr>
            <p:nvPr/>
          </p:nvCxnSpPr>
          <p:spPr>
            <a:xfrm flipV="1">
              <a:off x="6760814" y="3245730"/>
              <a:ext cx="1362940" cy="158153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E5C3268-B9A5-47C0-9126-82FE40FE52B6}"/>
                </a:ext>
              </a:extLst>
            </p:cNvPr>
            <p:cNvSpPr/>
            <p:nvPr/>
          </p:nvSpPr>
          <p:spPr>
            <a:xfrm>
              <a:off x="6654968" y="4806753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388839E-0811-4F8B-8E85-DD6545BE088F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797AD58-E480-4B30-9055-B4B9D6BB02D1}"/>
                </a:ext>
              </a:extLst>
            </p:cNvPr>
            <p:cNvCxnSpPr>
              <a:stCxn id="97" idx="6"/>
              <a:endCxn id="105" idx="2"/>
            </p:cNvCxnSpPr>
            <p:nvPr/>
          </p:nvCxnSpPr>
          <p:spPr>
            <a:xfrm flipV="1">
              <a:off x="4391206" y="4876798"/>
              <a:ext cx="2263762" cy="615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69736C7-9BCE-4574-8D96-996464BB1470}"/>
                </a:ext>
              </a:extLst>
            </p:cNvPr>
            <p:cNvCxnSpPr>
              <a:stCxn id="92" idx="7"/>
              <a:endCxn id="106" idx="3"/>
            </p:cNvCxnSpPr>
            <p:nvPr/>
          </p:nvCxnSpPr>
          <p:spPr>
            <a:xfrm flipV="1">
              <a:off x="4394525" y="3251838"/>
              <a:ext cx="2291024" cy="8303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EFBA1CD-3D24-4704-9C36-B8748C9D8FCD}"/>
                </a:ext>
              </a:extLst>
            </p:cNvPr>
            <p:cNvCxnSpPr>
              <a:stCxn id="93" idx="6"/>
              <a:endCxn id="114" idx="2"/>
            </p:cNvCxnSpPr>
            <p:nvPr/>
          </p:nvCxnSpPr>
          <p:spPr>
            <a:xfrm flipV="1">
              <a:off x="4405299" y="4117467"/>
              <a:ext cx="2251605" cy="4606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978D12B-5633-4854-93EC-49427B45A7B1}"/>
                </a:ext>
              </a:extLst>
            </p:cNvPr>
            <p:cNvCxnSpPr>
              <a:stCxn id="91" idx="6"/>
              <a:endCxn id="106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7E8F6A1B-8244-493C-8D8F-27CC94BEAE74}"/>
                </a:ext>
              </a:extLst>
            </p:cNvPr>
            <p:cNvCxnSpPr>
              <a:stCxn id="91" idx="6"/>
              <a:endCxn id="112" idx="2"/>
            </p:cNvCxnSpPr>
            <p:nvPr/>
          </p:nvCxnSpPr>
          <p:spPr>
            <a:xfrm>
              <a:off x="4412685" y="3208469"/>
              <a:ext cx="2245646" cy="51917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8D6BD14-F042-4226-95FA-DCA70CAC7C2E}"/>
                </a:ext>
              </a:extLst>
            </p:cNvPr>
            <p:cNvSpPr/>
            <p:nvPr/>
          </p:nvSpPr>
          <p:spPr>
            <a:xfrm>
              <a:off x="6658331" y="3657600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001F89E-4384-459E-A0AC-3F97783E0845}"/>
                </a:ext>
              </a:extLst>
            </p:cNvPr>
            <p:cNvCxnSpPr>
              <a:stCxn id="92" idx="6"/>
              <a:endCxn id="114" idx="2"/>
            </p:cNvCxnSpPr>
            <p:nvPr/>
          </p:nvCxnSpPr>
          <p:spPr>
            <a:xfrm flipV="1">
              <a:off x="4412685" y="4117467"/>
              <a:ext cx="2244219" cy="142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BACDF3A-803D-4D0F-95B8-A3D9C337D269}"/>
                </a:ext>
              </a:extLst>
            </p:cNvPr>
            <p:cNvSpPr/>
            <p:nvPr/>
          </p:nvSpPr>
          <p:spPr>
            <a:xfrm>
              <a:off x="6656904" y="4047422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958717B-2294-4F36-9524-718B15CF7450}"/>
                </a:ext>
              </a:extLst>
            </p:cNvPr>
            <p:cNvCxnSpPr>
              <a:stCxn id="97" idx="7"/>
              <a:endCxn id="106" idx="3"/>
            </p:cNvCxnSpPr>
            <p:nvPr/>
          </p:nvCxnSpPr>
          <p:spPr>
            <a:xfrm flipV="1">
              <a:off x="4373046" y="3251838"/>
              <a:ext cx="2312503" cy="15815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8D2FD06-068E-4896-B0EA-1E73DD119C94}"/>
                </a:ext>
              </a:extLst>
            </p:cNvPr>
            <p:cNvCxnSpPr>
              <a:stCxn id="95" idx="7"/>
              <a:endCxn id="105" idx="3"/>
            </p:cNvCxnSpPr>
            <p:nvPr/>
          </p:nvCxnSpPr>
          <p:spPr>
            <a:xfrm flipV="1">
              <a:off x="4374273" y="4926326"/>
              <a:ext cx="2298855" cy="814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BD8294C-D88B-4113-BC6F-B1F18541E820}"/>
                </a:ext>
              </a:extLst>
            </p:cNvPr>
            <p:cNvCxnSpPr>
              <a:stCxn id="98" idx="6"/>
              <a:endCxn id="105" idx="3"/>
            </p:cNvCxnSpPr>
            <p:nvPr/>
          </p:nvCxnSpPr>
          <p:spPr>
            <a:xfrm flipV="1">
              <a:off x="4393963" y="4926326"/>
              <a:ext cx="2279165" cy="41587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Job red">
            <a:extLst>
              <a:ext uri="{FF2B5EF4-FFF2-40B4-BE49-F238E27FC236}">
                <a16:creationId xmlns:a16="http://schemas.microsoft.com/office/drawing/2014/main" id="{6B3A1989-8295-4A37-848B-8BB3FFCD2E2A}"/>
              </a:ext>
            </a:extLst>
          </p:cNvPr>
          <p:cNvGrpSpPr/>
          <p:nvPr/>
        </p:nvGrpSpPr>
        <p:grpSpPr>
          <a:xfrm>
            <a:off x="2443197" y="2551307"/>
            <a:ext cx="7305605" cy="449792"/>
            <a:chOff x="923995" y="2844922"/>
            <a:chExt cx="7305605" cy="449792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FF1F25A-A3F7-45B5-8F09-29029A458086}"/>
                </a:ext>
              </a:extLst>
            </p:cNvPr>
            <p:cNvGrpSpPr/>
            <p:nvPr/>
          </p:nvGrpSpPr>
          <p:grpSpPr>
            <a:xfrm>
              <a:off x="1496131" y="2844922"/>
              <a:ext cx="6183623" cy="348320"/>
              <a:chOff x="1496131" y="2844922"/>
              <a:chExt cx="6183623" cy="3483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394" y="2847978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394" y="2847978"/>
                    <a:ext cx="416011" cy="338554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96131" y="2844922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Box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6131" y="2844922"/>
                    <a:ext cx="416011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/>
                  <p:nvPr/>
                </p:nvSpPr>
                <p:spPr>
                  <a:xfrm>
                    <a:off x="3143531" y="2848883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3531" y="2848883"/>
                    <a:ext cx="416011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/>
                  <p:nvPr/>
                </p:nvSpPr>
                <p:spPr>
                  <a:xfrm>
                    <a:off x="7263743" y="2854688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2" name="TextBox 10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743" y="2854688"/>
                    <a:ext cx="416011" cy="33855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E3732C9-822C-41D3-9446-5DEDB5E8B03A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18902167-A1B1-4D62-A1C1-29674DB46AAD}"/>
                </a:ext>
              </a:extLst>
            </p:cNvPr>
            <p:cNvCxnSpPr>
              <a:cxnSpLocks/>
              <a:stCxn id="120" idx="6"/>
              <a:endCxn id="122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A0CAB04-5635-498B-A5D3-C78B378F0518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ED79790-C166-4F64-8F3C-2C8896C81E47}"/>
                </a:ext>
              </a:extLst>
            </p:cNvPr>
            <p:cNvCxnSpPr>
              <a:stCxn id="122" idx="6"/>
              <a:endCxn id="124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841ADD9-374A-4699-9676-E9741826C8FB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CEA3D79-0195-4409-B7CB-BB1600E6CE66}"/>
                </a:ext>
              </a:extLst>
            </p:cNvPr>
            <p:cNvCxnSpPr>
              <a:stCxn id="127" idx="6"/>
              <a:endCxn id="126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4649EFC-0076-42DC-ADB3-6C13D6740FA5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7C1283B-A00F-445B-9F71-764C94E72FED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DF42641-2DD5-4D04-B3B2-27237AE0D95D}"/>
                </a:ext>
              </a:extLst>
            </p:cNvPr>
            <p:cNvCxnSpPr>
              <a:stCxn id="124" idx="6"/>
              <a:endCxn id="127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Job blue">
            <a:extLst>
              <a:ext uri="{FF2B5EF4-FFF2-40B4-BE49-F238E27FC236}">
                <a16:creationId xmlns:a16="http://schemas.microsoft.com/office/drawing/2014/main" id="{15C1DC8A-129A-46F2-93BA-67E9132FABA5}"/>
              </a:ext>
            </a:extLst>
          </p:cNvPr>
          <p:cNvGrpSpPr/>
          <p:nvPr/>
        </p:nvGrpSpPr>
        <p:grpSpPr>
          <a:xfrm>
            <a:off x="2559992" y="2917368"/>
            <a:ext cx="7072015" cy="1612919"/>
            <a:chOff x="1033579" y="3212048"/>
            <a:chExt cx="7072015" cy="1612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/>
                <p:nvPr/>
              </p:nvSpPr>
              <p:spPr>
                <a:xfrm>
                  <a:off x="2971990" y="3837053"/>
                  <a:ext cx="4160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7" name="TextBox 1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990" y="3837053"/>
                  <a:ext cx="416011" cy="3385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/>
                <p:nvPr/>
              </p:nvSpPr>
              <p:spPr>
                <a:xfrm>
                  <a:off x="1665584" y="3692131"/>
                  <a:ext cx="4160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TextBox 1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5584" y="3692131"/>
                  <a:ext cx="416011" cy="33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ADC2E27-09D7-4EB7-837C-CA64C94E8093}"/>
                </a:ext>
              </a:extLst>
            </p:cNvPr>
            <p:cNvGrpSpPr/>
            <p:nvPr/>
          </p:nvGrpSpPr>
          <p:grpSpPr>
            <a:xfrm>
              <a:off x="1033579" y="3212048"/>
              <a:ext cx="7072015" cy="1612919"/>
              <a:chOff x="1204139" y="3371851"/>
              <a:chExt cx="7072015" cy="1612919"/>
            </a:xfrm>
          </p:grpSpPr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07709A55-BBBC-4F94-874A-6F11F8924806}"/>
                  </a:ext>
                </a:extLst>
              </p:cNvPr>
              <p:cNvCxnSpPr/>
              <p:nvPr/>
            </p:nvCxnSpPr>
            <p:spPr>
              <a:xfrm>
                <a:off x="1204139" y="3371851"/>
                <a:ext cx="1419161" cy="1605516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B89AA9BC-EB13-4811-954E-3893D1FCFCB9}"/>
                  </a:ext>
                </a:extLst>
              </p:cNvPr>
              <p:cNvCxnSpPr/>
              <p:nvPr/>
            </p:nvCxnSpPr>
            <p:spPr>
              <a:xfrm flipV="1">
                <a:off x="2729146" y="3417800"/>
                <a:ext cx="1748253" cy="1566970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A5BF27D9-0168-4A2D-88CB-6D5E50211C18}"/>
                  </a:ext>
                </a:extLst>
              </p:cNvPr>
              <p:cNvCxnSpPr/>
              <p:nvPr/>
            </p:nvCxnSpPr>
            <p:spPr>
              <a:xfrm flipV="1">
                <a:off x="6943795" y="3398131"/>
                <a:ext cx="1332359" cy="1351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F369B59D-77EB-40F9-A825-AA2D6B9A7E83}"/>
                  </a:ext>
                </a:extLst>
              </p:cNvPr>
              <p:cNvCxnSpPr/>
              <p:nvPr/>
            </p:nvCxnSpPr>
            <p:spPr>
              <a:xfrm flipV="1">
                <a:off x="4565085" y="3411641"/>
                <a:ext cx="2291024" cy="6159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Edge">
            <a:extLst>
              <a:ext uri="{FF2B5EF4-FFF2-40B4-BE49-F238E27FC236}">
                <a16:creationId xmlns:a16="http://schemas.microsoft.com/office/drawing/2014/main" id="{24339FD7-8863-477E-A876-A5067CB2619D}"/>
              </a:ext>
            </a:extLst>
          </p:cNvPr>
          <p:cNvGrpSpPr/>
          <p:nvPr/>
        </p:nvGrpSpPr>
        <p:grpSpPr>
          <a:xfrm>
            <a:off x="451035" y="4423037"/>
            <a:ext cx="2533869" cy="1169585"/>
            <a:chOff x="451035" y="4423037"/>
            <a:chExt cx="2533869" cy="116958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8BB893-08A4-4B4D-A38B-8AFEAF0630D2}"/>
                </a:ext>
              </a:extLst>
            </p:cNvPr>
            <p:cNvSpPr txBox="1"/>
            <p:nvPr/>
          </p:nvSpPr>
          <p:spPr>
            <a:xfrm>
              <a:off x="451035" y="4946291"/>
              <a:ext cx="24312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Every </a:t>
              </a:r>
              <a:r>
                <a:rPr lang="en-GB" dirty="0">
                  <a:solidFill>
                    <a:srgbClr val="C00000"/>
                  </a:solidFill>
                </a:rPr>
                <a:t>edge</a:t>
              </a:r>
              <a:r>
                <a:rPr lang="en-GB" dirty="0"/>
                <a:t> is a different scheduler </a:t>
              </a:r>
              <a:r>
                <a:rPr lang="en-GB" dirty="0">
                  <a:solidFill>
                    <a:srgbClr val="C00000"/>
                  </a:solidFill>
                </a:rPr>
                <a:t>decision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3EF37516-CDF6-4BC3-B4BE-32B18CEA1D8B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1666671" y="4423037"/>
              <a:ext cx="1318233" cy="52325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4" name="Node">
            <a:extLst>
              <a:ext uri="{FF2B5EF4-FFF2-40B4-BE49-F238E27FC236}">
                <a16:creationId xmlns:a16="http://schemas.microsoft.com/office/drawing/2014/main" id="{084CA376-2E66-4089-987C-B151CBEE715D}"/>
              </a:ext>
            </a:extLst>
          </p:cNvPr>
          <p:cNvGrpSpPr/>
          <p:nvPr/>
        </p:nvGrpSpPr>
        <p:grpSpPr>
          <a:xfrm>
            <a:off x="8418490" y="4235504"/>
            <a:ext cx="3527103" cy="646331"/>
            <a:chOff x="8418490" y="4235504"/>
            <a:chExt cx="3527103" cy="646331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A27C70D-BA3D-40E8-9FA9-E240EBD52044}"/>
                </a:ext>
              </a:extLst>
            </p:cNvPr>
            <p:cNvSpPr txBox="1"/>
            <p:nvPr/>
          </p:nvSpPr>
          <p:spPr>
            <a:xfrm>
              <a:off x="9507331" y="4235504"/>
              <a:ext cx="24382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Every </a:t>
              </a:r>
              <a:r>
                <a:rPr lang="en-GB" dirty="0">
                  <a:solidFill>
                    <a:srgbClr val="C00000"/>
                  </a:solidFill>
                </a:rPr>
                <a:t>node</a:t>
              </a:r>
              <a:r>
                <a:rPr lang="en-GB" dirty="0"/>
                <a:t> is a different </a:t>
              </a:r>
              <a:r>
                <a:rPr lang="en-GB" dirty="0">
                  <a:solidFill>
                    <a:srgbClr val="C00000"/>
                  </a:solidFill>
                </a:rPr>
                <a:t>system state</a:t>
              </a: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DE34B7EA-86B4-44A4-9B78-0ACAAD2F3D1E}"/>
                </a:ext>
              </a:extLst>
            </p:cNvPr>
            <p:cNvCxnSpPr>
              <a:cxnSpLocks/>
              <a:stCxn id="141" idx="1"/>
            </p:cNvCxnSpPr>
            <p:nvPr/>
          </p:nvCxnSpPr>
          <p:spPr>
            <a:xfrm flipH="1">
              <a:off x="8418490" y="4558670"/>
              <a:ext cx="1088841" cy="3067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06F71C9-7AE9-4B33-BB8F-BFD7F35A932C}"/>
              </a:ext>
            </a:extLst>
          </p:cNvPr>
          <p:cNvSpPr/>
          <p:nvPr/>
        </p:nvSpPr>
        <p:spPr>
          <a:xfrm>
            <a:off x="838199" y="1375039"/>
            <a:ext cx="1051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9057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ag_single" descr="A close up of a mans face&#10;&#10;Description automatically generated">
            <a:extLst>
              <a:ext uri="{FF2B5EF4-FFF2-40B4-BE49-F238E27FC236}">
                <a16:creationId xmlns:a16="http://schemas.microsoft.com/office/drawing/2014/main" id="{F743A6F8-A586-4023-AE1A-75A672FE1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03" y="2955459"/>
            <a:ext cx="3591840" cy="300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Previously a state was created for every schedulable job</a:t>
            </a:r>
          </a:p>
          <a:p>
            <a:r>
              <a:rPr lang="en-GB" dirty="0"/>
              <a:t>Now a state is created for every job and possible number of cores</a:t>
            </a:r>
          </a:p>
          <a:p>
            <a:r>
              <a:rPr lang="en-GB" dirty="0"/>
              <a:t>Can lead to state-space explosion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14</a:t>
            </a:fld>
            <a:endParaRPr lang="en-GB" dirty="0"/>
          </a:p>
        </p:txBody>
      </p:sp>
      <p:pic>
        <p:nvPicPr>
          <p:cNvPr id="6" name="sag_cores" descr="A close up of a logo&#10;&#10;Description automatically generated">
            <a:extLst>
              <a:ext uri="{FF2B5EF4-FFF2-40B4-BE49-F238E27FC236}">
                <a16:creationId xmlns:a16="http://schemas.microsoft.com/office/drawing/2014/main" id="{3CE617E3-D05E-40B8-B7AA-2F717297F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554" y="2955459"/>
            <a:ext cx="3591840" cy="300621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FC9F90-FA0F-4CF3-8351-2D2B5E7F9E94}"/>
              </a:ext>
            </a:extLst>
          </p:cNvPr>
          <p:cNvCxnSpPr>
            <a:cxnSpLocks/>
          </p:cNvCxnSpPr>
          <p:nvPr/>
        </p:nvCxnSpPr>
        <p:spPr>
          <a:xfrm>
            <a:off x="5015111" y="4544850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03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4FAB31-68E6-40CE-9190-E44601977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Adapt formulation to notion of multiple cores</a:t>
                </a:r>
              </a:p>
              <a:p>
                <a:r>
                  <a:rPr lang="en-GB" dirty="0"/>
                  <a:t>Checks needed for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available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dirty="0"/>
                  <a:t> cores </a:t>
                </a:r>
                <a:r>
                  <a:rPr lang="en-GB" b="1" dirty="0"/>
                  <a:t>not</a:t>
                </a:r>
                <a:r>
                  <a:rPr lang="en-GB" dirty="0"/>
                  <a:t> available</a:t>
                </a:r>
              </a:p>
              <a:p>
                <a:pPr lvl="1"/>
                <a:r>
                  <a:rPr lang="en-GB" dirty="0"/>
                  <a:t>Precedence constraints with multiple cores</a:t>
                </a:r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4FAB31-68E6-40CE-9190-E44601977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15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2B7EAD-9220-4A56-872E-02CE91213A66}"/>
                  </a:ext>
                </a:extLst>
              </p:cNvPr>
              <p:cNvSpPr txBox="1"/>
              <p:nvPr/>
            </p:nvSpPr>
            <p:spPr>
              <a:xfrm>
                <a:off x="2248302" y="4892624"/>
                <a:ext cx="2308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2B7EAD-9220-4A56-872E-02CE91213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8302" y="4892624"/>
                <a:ext cx="2308458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308A1A-C9FF-4CE9-8DB2-BEF47E2BBD10}"/>
                  </a:ext>
                </a:extLst>
              </p:cNvPr>
              <p:cNvSpPr txBox="1"/>
              <p:nvPr/>
            </p:nvSpPr>
            <p:spPr>
              <a:xfrm>
                <a:off x="6583680" y="4876209"/>
                <a:ext cx="2743200" cy="402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308A1A-C9FF-4CE9-8DB2-BEF47E2BB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680" y="4876209"/>
                <a:ext cx="2743200" cy="402161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>
            <a:extLst>
              <a:ext uri="{FF2B5EF4-FFF2-40B4-BE49-F238E27FC236}">
                <a16:creationId xmlns:a16="http://schemas.microsoft.com/office/drawing/2014/main" id="{5FF0C388-63A7-4EA3-839A-E22582C59F9A}"/>
              </a:ext>
            </a:extLst>
          </p:cNvPr>
          <p:cNvSpPr/>
          <p:nvPr/>
        </p:nvSpPr>
        <p:spPr>
          <a:xfrm>
            <a:off x="7016817" y="2618072"/>
            <a:ext cx="231006" cy="1106905"/>
          </a:xfrm>
          <a:prstGeom prst="rightBrace">
            <a:avLst/>
          </a:prstGeom>
          <a:ln>
            <a:solidFill>
              <a:srgbClr val="00A6D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CD675F-91CD-4CE1-B9AA-2ED4EEF38638}"/>
              </a:ext>
            </a:extLst>
          </p:cNvPr>
          <p:cNvSpPr txBox="1"/>
          <p:nvPr/>
        </p:nvSpPr>
        <p:spPr>
          <a:xfrm>
            <a:off x="7524950" y="2781630"/>
            <a:ext cx="35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Defer state-space explosions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6901C4-A305-438D-801D-5088BB4CF58A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4556760" y="5077290"/>
            <a:ext cx="20269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B479D4D-F723-411B-8E81-B7634ACD6F3D}"/>
              </a:ext>
            </a:extLst>
          </p:cNvPr>
          <p:cNvSpPr txBox="1"/>
          <p:nvPr/>
        </p:nvSpPr>
        <p:spPr>
          <a:xfrm>
            <a:off x="1372001" y="5734983"/>
            <a:ext cx="212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Earliest Start Time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F38026-13E6-415E-B952-E8A830E5FC71}"/>
              </a:ext>
            </a:extLst>
          </p:cNvPr>
          <p:cNvSpPr txBox="1"/>
          <p:nvPr/>
        </p:nvSpPr>
        <p:spPr>
          <a:xfrm>
            <a:off x="3739415" y="5734983"/>
            <a:ext cx="212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Latest Start Time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80FEDD0-3924-4988-8D16-E5CA738F19B0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2435593" y="5233829"/>
            <a:ext cx="548239" cy="5011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DCC583-7083-4487-B79E-BF8435842B35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3878981" y="5261957"/>
            <a:ext cx="924026" cy="4730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5DF6E5B-0C37-40CB-B074-B0E2BBF34F99}"/>
              </a:ext>
            </a:extLst>
          </p:cNvPr>
          <p:cNvSpPr txBox="1"/>
          <p:nvPr/>
        </p:nvSpPr>
        <p:spPr>
          <a:xfrm>
            <a:off x="7524950" y="3173280"/>
            <a:ext cx="192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Proofs</a:t>
            </a:r>
          </a:p>
        </p:txBody>
      </p:sp>
    </p:spTree>
    <p:extLst>
      <p:ext uri="{BB962C8B-B14F-4D97-AF65-F5344CB8AC3E}">
        <p14:creationId xmlns:p14="http://schemas.microsoft.com/office/powerpoint/2010/main" val="281723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9" grpId="0"/>
      <p:bldP spid="7" grpId="0" animBg="1"/>
      <p:bldP spid="10" grpId="0"/>
      <p:bldP spid="20" grpId="0"/>
      <p:bldP spid="21" grpId="0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323A-B499-452B-A8F6-F066283B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Primary results</a:t>
            </a:r>
          </a:p>
        </p:txBody>
      </p:sp>
      <p:pic>
        <p:nvPicPr>
          <p:cNvPr id="10" name="Content Placeholder 9" descr="A screenshot of a map&#10;&#10;Description automatically generated">
            <a:extLst>
              <a:ext uri="{FF2B5EF4-FFF2-40B4-BE49-F238E27FC236}">
                <a16:creationId xmlns:a16="http://schemas.microsoft.com/office/drawing/2014/main" id="{0D9EC6B7-C32D-4D22-826D-0EDBF39FAE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1691"/>
            <a:ext cx="5181600" cy="422043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450E5-471F-4788-B869-82F6EF7B2E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Either</a:t>
            </a:r>
          </a:p>
          <a:p>
            <a:pPr lvl="1"/>
            <a:r>
              <a:rPr lang="en-GB" dirty="0"/>
              <a:t>Gang is not what we expected</a:t>
            </a:r>
          </a:p>
          <a:p>
            <a:pPr lvl="1"/>
            <a:r>
              <a:rPr lang="en-GB" dirty="0"/>
              <a:t>There are issues in the analysis</a:t>
            </a:r>
          </a:p>
          <a:p>
            <a:r>
              <a:rPr lang="en-GB" dirty="0"/>
              <a:t>We can do better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CE5BE-2421-4C31-8C1A-03401BD7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16</a:t>
            </a:fld>
            <a:endParaRPr lang="en-GB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EF0E25-CF28-4CE0-AF46-F18B24A2A917}"/>
              </a:ext>
            </a:extLst>
          </p:cNvPr>
          <p:cNvCxnSpPr/>
          <p:nvPr/>
        </p:nvCxnSpPr>
        <p:spPr>
          <a:xfrm flipV="1">
            <a:off x="3514725" y="2105025"/>
            <a:ext cx="228600" cy="942975"/>
          </a:xfrm>
          <a:prstGeom prst="straightConnector1">
            <a:avLst/>
          </a:prstGeom>
          <a:ln w="19050">
            <a:solidFill>
              <a:srgbClr val="D632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33F36DA-FD7A-42A3-BFB5-E4FB122494A1}"/>
              </a:ext>
            </a:extLst>
          </p:cNvPr>
          <p:cNvSpPr txBox="1"/>
          <p:nvPr/>
        </p:nvSpPr>
        <p:spPr>
          <a:xfrm>
            <a:off x="2981325" y="3078718"/>
            <a:ext cx="89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No EV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5DAE10-8490-4778-ABBF-47EFB753ED2C}"/>
              </a:ext>
            </a:extLst>
          </p:cNvPr>
          <p:cNvSpPr txBox="1"/>
          <p:nvPr/>
        </p:nvSpPr>
        <p:spPr>
          <a:xfrm>
            <a:off x="2981325" y="4320753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With EV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1E45C1-DC09-44EE-9EF6-6A18FC926723}"/>
              </a:ext>
            </a:extLst>
          </p:cNvPr>
          <p:cNvCxnSpPr>
            <a:cxnSpLocks/>
          </p:cNvCxnSpPr>
          <p:nvPr/>
        </p:nvCxnSpPr>
        <p:spPr>
          <a:xfrm flipH="1">
            <a:off x="2247902" y="4586953"/>
            <a:ext cx="666749" cy="559356"/>
          </a:xfrm>
          <a:prstGeom prst="straightConnector1">
            <a:avLst/>
          </a:prstGeom>
          <a:ln w="19050">
            <a:solidFill>
              <a:srgbClr val="D632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31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B3416-58A5-4DE3-9DDE-E0D7FEC73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Issues identified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0B28F-A556-4378-A029-4266F3E0F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State explosions</a:t>
            </a:r>
          </a:p>
          <a:p>
            <a:pPr lvl="1"/>
            <a:r>
              <a:rPr lang="en-GB" dirty="0"/>
              <a:t>Some precedence constraints were ignored</a:t>
            </a:r>
          </a:p>
          <a:p>
            <a:pPr lvl="1"/>
            <a:r>
              <a:rPr lang="en-GB" dirty="0"/>
              <a:t>New generated state was not entirely correct</a:t>
            </a:r>
          </a:p>
          <a:p>
            <a:r>
              <a:rPr lang="en-GB" dirty="0"/>
              <a:t>Sources of pessimism</a:t>
            </a:r>
          </a:p>
          <a:p>
            <a:pPr lvl="1"/>
            <a:r>
              <a:rPr lang="en-GB" dirty="0"/>
              <a:t>Precedence constraints of higher priority jobs</a:t>
            </a:r>
          </a:p>
          <a:p>
            <a:pPr lvl="1"/>
            <a:r>
              <a:rPr lang="en-GB" dirty="0"/>
              <a:t>Multiple cores may be released at once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40C78-8342-4720-8CC2-E4F878CB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17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212010-4FFB-4D46-9D16-15A14D9975B3}"/>
              </a:ext>
            </a:extLst>
          </p:cNvPr>
          <p:cNvGrpSpPr/>
          <p:nvPr/>
        </p:nvGrpSpPr>
        <p:grpSpPr>
          <a:xfrm>
            <a:off x="7332518" y="1825882"/>
            <a:ext cx="1524000" cy="1031618"/>
            <a:chOff x="8067675" y="2264032"/>
            <a:chExt cx="1524000" cy="10316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DEB49A1-8F3B-4332-9951-2F40910119AF}"/>
                </a:ext>
              </a:extLst>
            </p:cNvPr>
            <p:cNvSpPr txBox="1"/>
            <p:nvPr/>
          </p:nvSpPr>
          <p:spPr>
            <a:xfrm>
              <a:off x="8477250" y="2595175"/>
              <a:ext cx="1114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A6D6"/>
                  </a:solidFill>
                </a:rPr>
                <a:t>Fixed</a:t>
              </a:r>
            </a:p>
          </p:txBody>
        </p:sp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0809D090-9AF4-4A1B-8AC0-7436D375F42D}"/>
                </a:ext>
              </a:extLst>
            </p:cNvPr>
            <p:cNvSpPr/>
            <p:nvPr/>
          </p:nvSpPr>
          <p:spPr>
            <a:xfrm>
              <a:off x="8067675" y="2264032"/>
              <a:ext cx="304800" cy="1031618"/>
            </a:xfrm>
            <a:prstGeom prst="rightBrace">
              <a:avLst/>
            </a:prstGeom>
            <a:noFill/>
            <a:ln w="19050">
              <a:solidFill>
                <a:srgbClr val="00A6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4823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pic>
        <p:nvPicPr>
          <p:cNvPr id="9" name="gang_base">
            <a:extLst>
              <a:ext uri="{FF2B5EF4-FFF2-40B4-BE49-F238E27FC236}">
                <a16:creationId xmlns:a16="http://schemas.microsoft.com/office/drawing/2014/main" id="{D62A7180-A41F-4BC3-9539-B06750162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9" y="1379915"/>
            <a:ext cx="5772942" cy="470208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18</a:t>
            </a:fld>
            <a:endParaRPr lang="en-GB" dirty="0"/>
          </a:p>
        </p:txBody>
      </p:sp>
      <p:pic>
        <p:nvPicPr>
          <p:cNvPr id="6" name="gang_mixed" hidden="1">
            <a:extLst>
              <a:ext uri="{FF2B5EF4-FFF2-40B4-BE49-F238E27FC236}">
                <a16:creationId xmlns:a16="http://schemas.microsoft.com/office/drawing/2014/main" id="{55D3FB1F-7C7D-49FF-89AF-D77E0776D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4"/>
            <a:ext cx="5772944" cy="4702081"/>
          </a:xfrm>
          <a:prstGeom prst="rect">
            <a:avLst/>
          </a:prstGeom>
        </p:spPr>
      </p:pic>
      <p:pic>
        <p:nvPicPr>
          <p:cNvPr id="5" name="gang_fix">
            <a:extLst>
              <a:ext uri="{FF2B5EF4-FFF2-40B4-BE49-F238E27FC236}">
                <a16:creationId xmlns:a16="http://schemas.microsoft.com/office/drawing/2014/main" id="{A1664F84-EEF7-433C-9ED1-08BA85E91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9" y="1379914"/>
            <a:ext cx="5772942" cy="4702080"/>
          </a:xfrm>
          <a:prstGeom prst="rect">
            <a:avLst/>
          </a:prstGeom>
        </p:spPr>
      </p:pic>
      <p:sp>
        <p:nvSpPr>
          <p:cNvPr id="3" name="before">
            <a:extLst>
              <a:ext uri="{FF2B5EF4-FFF2-40B4-BE49-F238E27FC236}">
                <a16:creationId xmlns:a16="http://schemas.microsoft.com/office/drawing/2014/main" id="{AD86F65E-5CB1-4A99-A652-2AD732B7EE3A}"/>
              </a:ext>
            </a:extLst>
          </p:cNvPr>
          <p:cNvSpPr txBox="1"/>
          <p:nvPr/>
        </p:nvSpPr>
        <p:spPr>
          <a:xfrm>
            <a:off x="1076325" y="1524000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Before fix</a:t>
            </a:r>
          </a:p>
        </p:txBody>
      </p:sp>
      <p:sp>
        <p:nvSpPr>
          <p:cNvPr id="8" name="after">
            <a:extLst>
              <a:ext uri="{FF2B5EF4-FFF2-40B4-BE49-F238E27FC236}">
                <a16:creationId xmlns:a16="http://schemas.microsoft.com/office/drawing/2014/main" id="{1DAE3C82-7893-4169-989C-288D7FC3FBD0}"/>
              </a:ext>
            </a:extLst>
          </p:cNvPr>
          <p:cNvSpPr txBox="1"/>
          <p:nvPr/>
        </p:nvSpPr>
        <p:spPr>
          <a:xfrm>
            <a:off x="1076325" y="1524000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After fix</a:t>
            </a:r>
          </a:p>
        </p:txBody>
      </p:sp>
    </p:spTree>
    <p:extLst>
      <p:ext uri="{BB962C8B-B14F-4D97-AF65-F5344CB8AC3E}">
        <p14:creationId xmlns:p14="http://schemas.microsoft.com/office/powerpoint/2010/main" val="248128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869862-BBAA-4DE2-BBCE-5E1B2E4F46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New scheduler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57746A4-2947-4750-9897-B8B02CD8C1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396DC-D529-4595-BEC0-B540077B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918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CC02-1E42-4EF2-96AE-1661FF2D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Real-time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7D28F-FFFC-4EC7-A692-DC7C3AA4C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Systems of which correctness does depends not only on </a:t>
            </a:r>
            <a:r>
              <a:rPr lang="en-GB" b="1" dirty="0"/>
              <a:t>logical </a:t>
            </a:r>
            <a:r>
              <a:rPr lang="en-GB" dirty="0"/>
              <a:t>results but also on </a:t>
            </a:r>
            <a:r>
              <a:rPr lang="en-GB" b="1" dirty="0"/>
              <a:t>timing constraints</a:t>
            </a:r>
          </a:p>
          <a:p>
            <a:pPr>
              <a:lnSpc>
                <a:spcPct val="200000"/>
              </a:lnSpc>
            </a:pPr>
            <a:r>
              <a:rPr lang="en-GB" dirty="0"/>
              <a:t>Multicore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372E4-01EE-459E-949D-B4ACE1B3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E2EC03-8117-4A4E-8D43-D6C5D2325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57013" y="4035769"/>
            <a:ext cx="3168356" cy="1901014"/>
          </a:xfrm>
          <a:prstGeom prst="rect">
            <a:avLst/>
          </a:prstGeom>
        </p:spPr>
      </p:pic>
      <p:pic>
        <p:nvPicPr>
          <p:cNvPr id="10" name="Picture 9" descr="A picture containing light, plate, drawing&#10;&#10;Description automatically generated">
            <a:extLst>
              <a:ext uri="{FF2B5EF4-FFF2-40B4-BE49-F238E27FC236}">
                <a16:creationId xmlns:a16="http://schemas.microsoft.com/office/drawing/2014/main" id="{B8B58BCA-7BA2-49FB-B0CA-EDA7B0340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746" y="3812793"/>
            <a:ext cx="2244922" cy="2346966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AB390EF-7B2C-4F5E-8160-8C5FF47AB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792" y="3985036"/>
            <a:ext cx="2851828" cy="200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6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JLFP limitations with moldable gang</a:t>
            </a:r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20</a:t>
            </a:fld>
            <a:endParaRPr lang="en-GB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6940"/>
            <a:ext cx="5093075" cy="2342396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6940"/>
            <a:ext cx="5093075" cy="2342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9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J</a:t>
            </a:r>
            <a:r>
              <a:rPr lang="en-GB" dirty="0"/>
              <a:t>L</a:t>
            </a:r>
            <a:r>
              <a:rPr lang="en-150"/>
              <a:t>F</a:t>
            </a:r>
            <a:r>
              <a:rPr lang="en-GB" dirty="0"/>
              <a:t>P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163454"/>
                  </p:ext>
                </p:extLst>
              </p:nvPr>
            </p:nvGraphicFramePr>
            <p:xfrm>
              <a:off x="7306235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163454"/>
                  </p:ext>
                </p:extLst>
              </p:nvPr>
            </p:nvGraphicFramePr>
            <p:xfrm>
              <a:off x="7306235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7B17CC8F-2BE8-4FC1-B995-A4D3DAAF0D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0419899"/>
                  </p:ext>
                </p:extLst>
              </p:nvPr>
            </p:nvGraphicFramePr>
            <p:xfrm>
              <a:off x="7306234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7B17CC8F-2BE8-4FC1-B995-A4D3DAAF0D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0419899"/>
                  </p:ext>
                </p:extLst>
              </p:nvPr>
            </p:nvGraphicFramePr>
            <p:xfrm>
              <a:off x="7306234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CFFC8D64-0DEA-4C08-B126-6ABE19EAD6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208083"/>
                  </p:ext>
                </p:extLst>
              </p:nvPr>
            </p:nvGraphicFramePr>
            <p:xfrm>
              <a:off x="7306234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CFFC8D64-0DEA-4C08-B126-6ABE19EAD6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208083"/>
                  </p:ext>
                </p:extLst>
              </p:nvPr>
            </p:nvGraphicFramePr>
            <p:xfrm>
              <a:off x="7306234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8B0FFC53-C77D-40CB-A93D-8453E48ECA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4630725"/>
                  </p:ext>
                </p:extLst>
              </p:nvPr>
            </p:nvGraphicFramePr>
            <p:xfrm>
              <a:off x="7306233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8B0FFC53-C77D-40CB-A93D-8453E48ECA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4630725"/>
                  </p:ext>
                </p:extLst>
              </p:nvPr>
            </p:nvGraphicFramePr>
            <p:xfrm>
              <a:off x="7306233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DFD3A474-790E-4EE0-8143-0E81FD21F8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936296"/>
                  </p:ext>
                </p:extLst>
              </p:nvPr>
            </p:nvGraphicFramePr>
            <p:xfrm>
              <a:off x="7306232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DFD3A474-790E-4EE0-8143-0E81FD21F8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936296"/>
                  </p:ext>
                </p:extLst>
              </p:nvPr>
            </p:nvGraphicFramePr>
            <p:xfrm>
              <a:off x="7306232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9460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New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4"/>
            <a:ext cx="10515600" cy="1903785"/>
          </a:xfrm>
        </p:spPr>
        <p:txBody>
          <a:bodyPr>
            <a:normAutofit/>
          </a:bodyPr>
          <a:lstStyle/>
          <a:p>
            <a:r>
              <a:rPr lang="en-GB" noProof="0" dirty="0"/>
              <a:t>Reservation-based</a:t>
            </a:r>
          </a:p>
          <a:p>
            <a:r>
              <a:rPr lang="en-GB" dirty="0"/>
              <a:t>Reserve cores of higher-priority tasks and distribute the remaining ones among lower priority tasks</a:t>
            </a:r>
            <a:endParaRPr lang="en-GB" noProof="0" dirty="0"/>
          </a:p>
          <a:p>
            <a:r>
              <a:rPr lang="en-GB" noProof="0" dirty="0"/>
              <a:t>Non-work conserving scheduler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21</a:t>
            </a:fld>
            <a:endParaRPr lang="en-GB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399" y="3699556"/>
            <a:ext cx="5087383" cy="23371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698249"/>
            <a:ext cx="5093073" cy="23397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698249"/>
            <a:ext cx="5093073" cy="23397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C28923-C96B-467C-92DB-DAF6989AD4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01" y="3698249"/>
            <a:ext cx="5093073" cy="23397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3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LPMRGS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4969314"/>
                  </p:ext>
                </p:extLst>
              </p:nvPr>
            </p:nvGraphicFramePr>
            <p:xfrm>
              <a:off x="7306235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4969314"/>
                  </p:ext>
                </p:extLst>
              </p:nvPr>
            </p:nvGraphicFramePr>
            <p:xfrm>
              <a:off x="7306235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2F0500D8-6B19-4C51-9DD1-01EE1DF4DA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4851492"/>
                  </p:ext>
                </p:extLst>
              </p:nvPr>
            </p:nvGraphicFramePr>
            <p:xfrm>
              <a:off x="7306234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2F0500D8-6B19-4C51-9DD1-01EE1DF4DA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4851492"/>
                  </p:ext>
                </p:extLst>
              </p:nvPr>
            </p:nvGraphicFramePr>
            <p:xfrm>
              <a:off x="7306234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D617EE23-CA36-49F3-8FBB-D52E687601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7043015"/>
                  </p:ext>
                </p:extLst>
              </p:nvPr>
            </p:nvGraphicFramePr>
            <p:xfrm>
              <a:off x="7306234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D617EE23-CA36-49F3-8FBB-D52E687601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7043015"/>
                  </p:ext>
                </p:extLst>
              </p:nvPr>
            </p:nvGraphicFramePr>
            <p:xfrm>
              <a:off x="7306234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6373ECC3-B5BB-4F3C-BB1E-BD0201EBBE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1260547"/>
                  </p:ext>
                </p:extLst>
              </p:nvPr>
            </p:nvGraphicFramePr>
            <p:xfrm>
              <a:off x="7306233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6373ECC3-B5BB-4F3C-BB1E-BD0201EBBE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1260547"/>
                  </p:ext>
                </p:extLst>
              </p:nvPr>
            </p:nvGraphicFramePr>
            <p:xfrm>
              <a:off x="7306233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8F27059C-91A7-41D6-8844-EE9726E34F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377908"/>
                  </p:ext>
                </p:extLst>
              </p:nvPr>
            </p:nvGraphicFramePr>
            <p:xfrm>
              <a:off x="7306232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8F27059C-91A7-41D6-8844-EE9726E34F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377908"/>
                  </p:ext>
                </p:extLst>
              </p:nvPr>
            </p:nvGraphicFramePr>
            <p:xfrm>
              <a:off x="7306232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8816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0" grpId="2"/>
      <p:bldP spid="20" grpId="3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9F55-E55A-40B6-8B24-8E2DF06F5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JLFP vs new scheduler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A646EE-996D-4141-80A2-F223AAD0A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344930" y="1595438"/>
            <a:ext cx="5502140" cy="44815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C678-21C6-486E-8C86-A3132E22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22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83E60B-572A-4C09-A86E-79F49ED73B78}"/>
              </a:ext>
            </a:extLst>
          </p:cNvPr>
          <p:cNvCxnSpPr/>
          <p:nvPr/>
        </p:nvCxnSpPr>
        <p:spPr>
          <a:xfrm flipH="1">
            <a:off x="7348756" y="2869035"/>
            <a:ext cx="1862356" cy="5599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1824ED-0AB7-4246-A703-A8C3390782BB}"/>
              </a:ext>
            </a:extLst>
          </p:cNvPr>
          <p:cNvSpPr txBox="1"/>
          <p:nvPr/>
        </p:nvSpPr>
        <p:spPr>
          <a:xfrm>
            <a:off x="9211112" y="2575420"/>
            <a:ext cx="124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work</a:t>
            </a:r>
          </a:p>
        </p:txBody>
      </p:sp>
    </p:spTree>
    <p:extLst>
      <p:ext uri="{BB962C8B-B14F-4D97-AF65-F5344CB8AC3E}">
        <p14:creationId xmlns:p14="http://schemas.microsoft.com/office/powerpoint/2010/main" val="243009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78C2-1ECD-4E15-B589-CA7F5A0F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F329-5939-49EA-BFFD-9998685EF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Non-preemptive gang solves common multithreading issues</a:t>
            </a:r>
          </a:p>
          <a:p>
            <a:r>
              <a:rPr lang="en-GB" dirty="0"/>
              <a:t>An analysis for non-preemptive can be defined</a:t>
            </a:r>
          </a:p>
          <a:p>
            <a:pPr lvl="1"/>
            <a:r>
              <a:rPr lang="en-GB" dirty="0"/>
              <a:t>It is still too pessimistic</a:t>
            </a:r>
          </a:p>
          <a:p>
            <a:r>
              <a:rPr lang="en-GB" dirty="0"/>
              <a:t>The issues have been identified and a fix is on the way</a:t>
            </a:r>
          </a:p>
          <a:p>
            <a:r>
              <a:rPr lang="en-GB" dirty="0"/>
              <a:t>Gang moldable properties have potential yet to be unlocked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E9EBA-6E14-47B4-990F-23C3648C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33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42A0-EC5B-4FE4-B75A-515020893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829D8-FEB3-4534-8432-72F422C3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24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EC416-4F71-4AC9-90FF-A825C60E8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365023"/>
            <a:ext cx="5093073" cy="2339777"/>
          </a:xfrm>
          <a:prstGeom prst="rect">
            <a:avLst/>
          </a:prstGeom>
        </p:spPr>
      </p:pic>
      <p:pic>
        <p:nvPicPr>
          <p:cNvPr id="6" name="sag_cores" descr="A close up of a logo&#10;&#10;Description automatically generated">
            <a:extLst>
              <a:ext uri="{FF2B5EF4-FFF2-40B4-BE49-F238E27FC236}">
                <a16:creationId xmlns:a16="http://schemas.microsoft.com/office/drawing/2014/main" id="{E2E4CD41-C577-4CB7-83DD-AD1C100F3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680" y="2031805"/>
            <a:ext cx="3591840" cy="300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29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z="1100" smtClean="0"/>
              <a:t>25</a:t>
            </a:fld>
            <a:endParaRPr lang="en-GB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/>
              <p:nvPr/>
            </p:nvSpPr>
            <p:spPr>
              <a:xfrm>
                <a:off x="600077" y="1448906"/>
                <a:ext cx="3267076" cy="374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1448906"/>
                <a:ext cx="3267076" cy="3740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/>
              <p:nvPr/>
            </p:nvSpPr>
            <p:spPr>
              <a:xfrm>
                <a:off x="600077" y="1933905"/>
                <a:ext cx="3743325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1933905"/>
                <a:ext cx="3743325" cy="375552"/>
              </a:xfrm>
              <a:prstGeom prst="rect">
                <a:avLst/>
              </a:prstGeom>
              <a:blipFill>
                <a:blip r:embed="rId3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/>
              <p:nvPr/>
            </p:nvSpPr>
            <p:spPr>
              <a:xfrm>
                <a:off x="600077" y="2425289"/>
                <a:ext cx="4886326" cy="458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Upp>
                                    <m:limUpp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⁡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6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max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func>
                                        </m:sup>
                                      </m:sSubSup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ℛ</m:t>
                                          </m:r>
                                        </m:e>
                                        <m:sup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2425289"/>
                <a:ext cx="4886326" cy="4586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/>
              <p:nvPr/>
            </p:nvSpPr>
            <p:spPr>
              <a:xfrm>
                <a:off x="600077" y="2946201"/>
                <a:ext cx="4886326" cy="452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Up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2946201"/>
                <a:ext cx="4886326" cy="452688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/>
              <p:nvPr/>
            </p:nvSpPr>
            <p:spPr>
              <a:xfrm>
                <a:off x="5610227" y="1440239"/>
                <a:ext cx="3267076" cy="380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𝑔𝑎𝑛𝑔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1440239"/>
                <a:ext cx="3267076" cy="380489"/>
              </a:xfrm>
              <a:prstGeom prst="rect">
                <a:avLst/>
              </a:prstGeom>
              <a:blipFill>
                <a:blip r:embed="rId6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/>
              <p:nvPr/>
            </p:nvSpPr>
            <p:spPr>
              <a:xfrm>
                <a:off x="5610227" y="1860849"/>
                <a:ext cx="3743325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𝑎𝑣𝑎𝑖𝑙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1860849"/>
                <a:ext cx="3743325" cy="375552"/>
              </a:xfrm>
              <a:prstGeom prst="rect">
                <a:avLst/>
              </a:prstGeom>
              <a:blipFill>
                <a:blip r:embed="rId7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/>
              <p:nvPr/>
            </p:nvSpPr>
            <p:spPr>
              <a:xfrm>
                <a:off x="5610227" y="2276522"/>
                <a:ext cx="4886326" cy="567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sz="16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p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b="0" i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600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600" b="0" i="0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min</m:t>
                                              </m:r>
                                            </m:fName>
                                            <m:e/>
                                          </m:func>
                                        </m:sup>
                                      </m:sSubSup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b="0" i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2276522"/>
                <a:ext cx="4886326" cy="5679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/>
              <p:nvPr/>
            </p:nvSpPr>
            <p:spPr>
              <a:xfrm>
                <a:off x="5610228" y="2884619"/>
                <a:ext cx="5629273" cy="1160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limLow>
                                <m:limLow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limUpp>
                                    <m:limUpp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∩</m:t>
                                  </m:r>
                                  <m:sSup>
                                    <m:sSu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  <m:sup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p>
                                  </m:sSup>
                                  <m:r>
                                    <m:rPr>
                                      <m:lit/>
                                    </m:r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lim>
                              </m:limLow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ctrlPr>
                                            <a:rPr lang="en-GB" sz="1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1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/>
                                        <m:sub/>
                                      </m:sSub>
                                    </m:sub>
                                    <m:sup>
                                      <m:sSup>
                                        <m:sSupPr>
                                          <m:ctrlPr>
                                            <a:rPr lang="en-GB" sz="16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/>
                                        <m:sup/>
                                      </m:sSup>
                                    </m:sup>
                                  </m:sSub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160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              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      </m:t>
                                      </m:r>
                                      <m:limUpp>
                                        <m:limUp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Up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e>
                                        <m:lim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lim>
                                      </m:limUpp>
                                    </m:fName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m:rPr>
                                          <m:lit/>
                                        </m:r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eqAr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8" y="2884619"/>
                <a:ext cx="5629273" cy="11603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/>
              <p:nvPr/>
            </p:nvSpPr>
            <p:spPr>
              <a:xfrm>
                <a:off x="5610227" y="5129298"/>
                <a:ext cx="3133723" cy="878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𝑔𝑎𝑛𝑔</m:t>
                          </m:r>
                        </m:sub>
                      </m:sSub>
                      <m:r>
                        <a:rPr lang="en-GB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𝑒𝑥𝑎𝑐𝑡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unc>
                                  <m:func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nor/>
                                      </m:rPr>
                                      <a:rPr lang="en-GB" sz="16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otherwise</m:t>
                                    </m:r>
                                  </m:fName>
                                  <m:e/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5129298"/>
                <a:ext cx="3133723" cy="8784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/>
              <p:nvPr/>
            </p:nvSpPr>
            <p:spPr>
              <a:xfrm>
                <a:off x="8610602" y="5129298"/>
                <a:ext cx="3476623" cy="878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𝑎𝑣𝑎𝑖𝑙</m:t>
                          </m:r>
                        </m:sub>
                      </m:sSub>
                      <m:r>
                        <a:rPr lang="en-GB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Sup>
                                  <m:sSubSup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+∞   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2" y="5129298"/>
                <a:ext cx="3476623" cy="87844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/>
              <p:nvPr/>
            </p:nvSpPr>
            <p:spPr>
              <a:xfrm>
                <a:off x="600074" y="3444030"/>
                <a:ext cx="4886327" cy="931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6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num>
                                    <m:den>
                                      <m: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den>
                                  </m:f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           </m:t>
                                  </m:r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</m:t>
                                  </m:r>
                                </m:e>
                              </m:d>
                            </m:e>
                          </m:func>
                        </m:e>
                        <m:e>
                          <m:d>
                            <m:dPr>
                              <m:begChr m:val=""/>
                              <m:endChr m:val="}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      </m:t>
                                  </m:r>
                                  <m:limUpp>
                                    <m:limUp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lim>
                                  </m:limUpp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eqAr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4" y="3444030"/>
                <a:ext cx="4886327" cy="93134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/>
              <p:nvPr/>
            </p:nvSpPr>
            <p:spPr>
              <a:xfrm>
                <a:off x="5610227" y="4037496"/>
                <a:ext cx="4886326" cy="1004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      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6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600" b="0" i="0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  <m: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Sup>
                                          <m:sSubSupPr>
                                            <m:ctrlP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sSubSup>
                                              <m:sSubSup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func>
                                                  <m:funcPr>
                                                    <m:ctrlPr>
                                                      <a:rPr lang="en-GB" sz="1600" b="0" i="1" smtClean="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1600" b="0" i="0" smtClean="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min</m:t>
                                                    </m:r>
                                                  </m:fName>
                                                  <m:e/>
                                                </m:func>
                                              </m:sup>
                                            </m:sSubSup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600" b="0" i="0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4037496"/>
                <a:ext cx="4886326" cy="100405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887DC6-52CF-4A6A-A24C-9EFCCB8EE71E}"/>
              </a:ext>
            </a:extLst>
          </p:cNvPr>
          <p:cNvCxnSpPr>
            <a:endCxn id="13" idx="3"/>
          </p:cNvCxnSpPr>
          <p:nvPr/>
        </p:nvCxnSpPr>
        <p:spPr>
          <a:xfrm>
            <a:off x="4343402" y="3171825"/>
            <a:ext cx="1143001" cy="7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3835C92-B49E-414A-8F2E-1AFF03E9F8DE}"/>
              </a:ext>
            </a:extLst>
          </p:cNvPr>
          <p:cNvSpPr/>
          <p:nvPr/>
        </p:nvSpPr>
        <p:spPr>
          <a:xfrm>
            <a:off x="6014906" y="1379914"/>
            <a:ext cx="234892" cy="297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A486F1-FB30-44C6-AD2B-4B05EF789439}"/>
              </a:ext>
            </a:extLst>
          </p:cNvPr>
          <p:cNvCxnSpPr>
            <a:cxnSpLocks/>
            <a:stCxn id="8" idx="1"/>
            <a:endCxn id="3" idx="6"/>
          </p:cNvCxnSpPr>
          <p:nvPr/>
        </p:nvCxnSpPr>
        <p:spPr>
          <a:xfrm flipH="1">
            <a:off x="6249798" y="1321613"/>
            <a:ext cx="2494152" cy="207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/>
              <p:nvPr/>
            </p:nvSpPr>
            <p:spPr>
              <a:xfrm>
                <a:off x="8743950" y="998447"/>
                <a:ext cx="26098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Check if execution 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is possible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950" y="998447"/>
                <a:ext cx="2609850" cy="646331"/>
              </a:xfrm>
              <a:prstGeom prst="rect">
                <a:avLst/>
              </a:prstGeom>
              <a:blipFill>
                <a:blip r:embed="rId14"/>
                <a:stretch>
                  <a:fillRect l="-1865"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/>
              <p:nvPr/>
            </p:nvSpPr>
            <p:spPr>
              <a:xfrm>
                <a:off x="8877303" y="978216"/>
                <a:ext cx="1769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available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7303" y="978216"/>
                <a:ext cx="1769676" cy="369332"/>
              </a:xfrm>
              <a:prstGeom prst="rect">
                <a:avLst/>
              </a:prstGeom>
              <a:blipFill>
                <a:blip r:embed="rId15"/>
                <a:stretch>
                  <a:fillRect t="-8197" r="-68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/>
              <p:nvPr/>
            </p:nvSpPr>
            <p:spPr>
              <a:xfrm>
                <a:off x="8982073" y="2094879"/>
                <a:ext cx="26098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dirty="0"/>
                  <a:t> cores </a:t>
                </a:r>
                <a:r>
                  <a:rPr lang="en-GB" b="1" dirty="0"/>
                  <a:t>not</a:t>
                </a:r>
                <a:r>
                  <a:rPr lang="en-GB" dirty="0"/>
                  <a:t> available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2073" y="2094879"/>
                <a:ext cx="2609850" cy="369332"/>
              </a:xfrm>
              <a:prstGeom prst="rect">
                <a:avLst/>
              </a:prstGeom>
              <a:blipFill>
                <a:blip r:embed="rId1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CB63EFB5-21F9-4661-9FC4-F4200E95C5C2}"/>
              </a:ext>
            </a:extLst>
          </p:cNvPr>
          <p:cNvSpPr/>
          <p:nvPr/>
        </p:nvSpPr>
        <p:spPr>
          <a:xfrm>
            <a:off x="7348757" y="1512243"/>
            <a:ext cx="721452" cy="3265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95CF91-DA48-4243-A09F-EFBAEA583923}"/>
              </a:ext>
            </a:extLst>
          </p:cNvPr>
          <p:cNvCxnSpPr>
            <a:cxnSpLocks/>
            <a:stCxn id="23" idx="1"/>
            <a:endCxn id="27" idx="7"/>
          </p:cNvCxnSpPr>
          <p:nvPr/>
        </p:nvCxnSpPr>
        <p:spPr>
          <a:xfrm flipH="1">
            <a:off x="7964555" y="1162882"/>
            <a:ext cx="912748" cy="397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71845BA-8D9E-4E1A-83F7-ECA9B4A64E4F}"/>
              </a:ext>
            </a:extLst>
          </p:cNvPr>
          <p:cNvSpPr/>
          <p:nvPr/>
        </p:nvSpPr>
        <p:spPr>
          <a:xfrm>
            <a:off x="6721158" y="1916577"/>
            <a:ext cx="721452" cy="3265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969426-02F8-497B-BE13-669618EB6EFD}"/>
              </a:ext>
            </a:extLst>
          </p:cNvPr>
          <p:cNvCxnSpPr>
            <a:cxnSpLocks/>
            <a:stCxn id="26" idx="1"/>
            <a:endCxn id="31" idx="6"/>
          </p:cNvCxnSpPr>
          <p:nvPr/>
        </p:nvCxnSpPr>
        <p:spPr>
          <a:xfrm flipH="1" flipV="1">
            <a:off x="7442610" y="2079851"/>
            <a:ext cx="1539463" cy="199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D9E2A91C-7DE7-495F-9523-0FED23B354EB}"/>
              </a:ext>
            </a:extLst>
          </p:cNvPr>
          <p:cNvSpPr/>
          <p:nvPr/>
        </p:nvSpPr>
        <p:spPr>
          <a:xfrm>
            <a:off x="8595930" y="5021666"/>
            <a:ext cx="3476623" cy="11603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274471-8E40-43B5-8475-D31E85357EFD}"/>
              </a:ext>
            </a:extLst>
          </p:cNvPr>
          <p:cNvCxnSpPr>
            <a:cxnSpLocks/>
            <a:stCxn id="26" idx="2"/>
            <a:endCxn id="37" idx="0"/>
          </p:cNvCxnSpPr>
          <p:nvPr/>
        </p:nvCxnSpPr>
        <p:spPr>
          <a:xfrm>
            <a:off x="10286998" y="2464211"/>
            <a:ext cx="47244" cy="2557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79EAE64-17E0-4CF4-9B7D-69064833A734}"/>
              </a:ext>
            </a:extLst>
          </p:cNvPr>
          <p:cNvSpPr/>
          <p:nvPr/>
        </p:nvSpPr>
        <p:spPr>
          <a:xfrm>
            <a:off x="5439157" y="5066472"/>
            <a:ext cx="3476623" cy="11603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ECD190C-EB68-4CFB-8093-388F5E5BB034}"/>
              </a:ext>
            </a:extLst>
          </p:cNvPr>
          <p:cNvCxnSpPr>
            <a:cxnSpLocks/>
            <a:stCxn id="23" idx="2"/>
            <a:endCxn id="42" idx="0"/>
          </p:cNvCxnSpPr>
          <p:nvPr/>
        </p:nvCxnSpPr>
        <p:spPr>
          <a:xfrm flipH="1">
            <a:off x="7177469" y="1347548"/>
            <a:ext cx="2584672" cy="371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86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3" grpId="0" animBg="1"/>
      <p:bldP spid="3" grpId="1" animBg="1"/>
      <p:bldP spid="8" grpId="0"/>
      <p:bldP spid="8" grpId="1"/>
      <p:bldP spid="23" grpId="0"/>
      <p:bldP spid="23" grpId="1"/>
      <p:bldP spid="26" grpId="0"/>
      <p:bldP spid="27" grpId="0" animBg="1"/>
      <p:bldP spid="27" grpId="1" animBg="1"/>
      <p:bldP spid="31" grpId="0" animBg="1"/>
      <p:bldP spid="37" grpId="0" animBg="1"/>
      <p:bldP spid="42" grpId="0" animBg="1"/>
      <p:bldP spid="42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3B98-7E35-4575-B975-84E74400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SAG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D9792-E136-4F4C-8A78-CEE9DBDC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26</a:t>
            </a:fld>
            <a:endParaRPr lang="en-GB" dirty="0"/>
          </a:p>
        </p:txBody>
      </p:sp>
      <p:pic>
        <p:nvPicPr>
          <p:cNvPr id="6" name="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E51158-6B95-4AED-A8FB-78B824DA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8" name="global_j1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8BDB1E-65CD-4047-B1C5-4763C9B72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2" name="global_j1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0E2EF-B714-43CE-A668-9E3EE5B39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0" name="global_j1_0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AC38DF-FC3A-49D5-8CDB-4865F8A61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2" name="global_j2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AF34F2-A4A6-4030-9811-7AAF06D5B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4" name="global_j2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BC2D9D-5766-44E8-BEA0-5852797EE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4" name="glboal_j2_02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EC44DFDE-9A03-41D9-BD0E-9DA176E3F8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6" name="global_j2_0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E16527-0862-4463-99CD-6E46B9B48E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8" name="global_j2_0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1DEEA7-7944-4C98-9CBE-DF17EA6F2A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2617"/>
            <a:ext cx="5039588" cy="13702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state_00">
            <a:extLst>
              <a:ext uri="{FF2B5EF4-FFF2-40B4-BE49-F238E27FC236}">
                <a16:creationId xmlns:a16="http://schemas.microsoft.com/office/drawing/2014/main" id="{ABAE46F2-E735-42CD-81D5-E4987AE840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1228"/>
            <a:ext cx="4138500" cy="1849784"/>
          </a:xfrm>
          <a:prstGeom prst="rect">
            <a:avLst/>
          </a:prstGeom>
        </p:spPr>
      </p:pic>
      <p:pic>
        <p:nvPicPr>
          <p:cNvPr id="23" name="state_01">
            <a:extLst>
              <a:ext uri="{FF2B5EF4-FFF2-40B4-BE49-F238E27FC236}">
                <a16:creationId xmlns:a16="http://schemas.microsoft.com/office/drawing/2014/main" id="{488BA744-3B60-4B0C-967D-01DE637131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499" cy="1839333"/>
          </a:xfrm>
          <a:prstGeom prst="rect">
            <a:avLst/>
          </a:prstGeom>
        </p:spPr>
      </p:pic>
      <p:pic>
        <p:nvPicPr>
          <p:cNvPr id="24" name="state_02">
            <a:extLst>
              <a:ext uri="{FF2B5EF4-FFF2-40B4-BE49-F238E27FC236}">
                <a16:creationId xmlns:a16="http://schemas.microsoft.com/office/drawing/2014/main" id="{50CBF8AA-79DD-4DFE-A2AC-0D6AD9787E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6" name="state_03" hidden="1">
            <a:extLst>
              <a:ext uri="{FF2B5EF4-FFF2-40B4-BE49-F238E27FC236}">
                <a16:creationId xmlns:a16="http://schemas.microsoft.com/office/drawing/2014/main" id="{53E03208-75B9-4639-B955-2DA3E21359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8" name="state_04">
            <a:extLst>
              <a:ext uri="{FF2B5EF4-FFF2-40B4-BE49-F238E27FC236}">
                <a16:creationId xmlns:a16="http://schemas.microsoft.com/office/drawing/2014/main" id="{50C37EBE-2EB0-4A84-8039-7855BC6148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35" name="state_05">
            <a:extLst>
              <a:ext uri="{FF2B5EF4-FFF2-40B4-BE49-F238E27FC236}">
                <a16:creationId xmlns:a16="http://schemas.microsoft.com/office/drawing/2014/main" id="{36462B6F-178C-492A-8F23-80801B5729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2" y="3916454"/>
            <a:ext cx="4138499" cy="1839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2611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27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444" y="2832934"/>
            <a:ext cx="4772334" cy="25939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138865"/>
            <a:ext cx="4772334" cy="228800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A156A8-7E1A-46AB-B3D8-76B5DA14592F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F1E9B9-EB0B-4B36-A5AA-93FB543E26E4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B4A39A-8F7C-42A7-A738-F859652F4095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447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rack">
            <a:extLst>
              <a:ext uri="{FF2B5EF4-FFF2-40B4-BE49-F238E27FC236}">
                <a16:creationId xmlns:a16="http://schemas.microsoft.com/office/drawing/2014/main" id="{8D0D7CE5-44D2-414D-8914-9BF805B28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6843045" y="1275959"/>
            <a:ext cx="1847184" cy="5620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state of the art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28</a:t>
            </a:fld>
            <a:endParaRPr lang="en-GB" dirty="0"/>
          </a:p>
        </p:txBody>
      </p:sp>
      <p:grpSp>
        <p:nvGrpSpPr>
          <p:cNvPr id="19" name="Closed-form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33841" y="3598814"/>
            <a:ext cx="2915191" cy="1663422"/>
            <a:chOff x="3731624" y="3909067"/>
            <a:chExt cx="2915191" cy="16634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Closed-form analyses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882934" y="4649159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Fast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Pessimist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Hard to extend</a:t>
              </a:r>
            </a:p>
          </p:txBody>
        </p:sp>
      </p:grpSp>
      <p:grpSp>
        <p:nvGrpSpPr>
          <p:cNvPr id="31" name="Exact tests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833845" y="1788612"/>
            <a:ext cx="2915191" cy="1663558"/>
            <a:chOff x="1088573" y="2701984"/>
            <a:chExt cx="2915191" cy="16635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239879" y="3442212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Easy to extend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Not scalable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Exact tests </a:t>
              </a:r>
              <a:r>
                <a:rPr lang="en-GB" sz="2000" dirty="0"/>
                <a:t>in </a:t>
              </a:r>
              <a:r>
                <a:rPr lang="en-GB" sz="2000" dirty="0">
                  <a:solidFill>
                    <a:srgbClr val="D6320B"/>
                  </a:solidFill>
                </a:rPr>
                <a:t>generic formal</a:t>
              </a:r>
              <a:r>
                <a:rPr lang="en-GB" sz="2000" dirty="0"/>
                <a:t> verification tools</a:t>
              </a:r>
            </a:p>
          </p:txBody>
        </p:sp>
      </p:grpSp>
      <p:grpSp>
        <p:nvGrpSpPr>
          <p:cNvPr id="17" name="SAG">
            <a:extLst>
              <a:ext uri="{FF2B5EF4-FFF2-40B4-BE49-F238E27FC236}">
                <a16:creationId xmlns:a16="http://schemas.microsoft.com/office/drawing/2014/main" id="{A20F3AC9-8383-4A67-9242-62B8EAD92A1C}"/>
              </a:ext>
            </a:extLst>
          </p:cNvPr>
          <p:cNvGrpSpPr/>
          <p:nvPr/>
        </p:nvGrpSpPr>
        <p:grpSpPr>
          <a:xfrm>
            <a:off x="5421073" y="2146427"/>
            <a:ext cx="3189528" cy="1395279"/>
            <a:chOff x="4406531" y="1910174"/>
            <a:chExt cx="3189528" cy="139527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63B945E-90AD-46C3-91C4-910B157C8B94}"/>
                </a:ext>
              </a:extLst>
            </p:cNvPr>
            <p:cNvSpPr/>
            <p:nvPr/>
          </p:nvSpPr>
          <p:spPr>
            <a:xfrm>
              <a:off x="4406531" y="1910174"/>
              <a:ext cx="3189528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/>
                <a:t>Response-time analysis using </a:t>
              </a:r>
              <a:r>
                <a:rPr lang="en-GB" sz="2000" dirty="0">
                  <a:solidFill>
                    <a:srgbClr val="D6320B"/>
                  </a:solidFill>
                </a:rPr>
                <a:t>schedule abstraction</a:t>
              </a:r>
              <a:r>
                <a:rPr lang="en-GB" sz="1600" baseline="30000" dirty="0"/>
                <a:t>[1]</a:t>
              </a:r>
              <a:endParaRPr lang="en-GB" sz="20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C6F93F7-221F-49B9-81C8-9851C8521F43}"/>
                </a:ext>
              </a:extLst>
            </p:cNvPr>
            <p:cNvSpPr/>
            <p:nvPr/>
          </p:nvSpPr>
          <p:spPr>
            <a:xfrm>
              <a:off x="4695009" y="2650402"/>
              <a:ext cx="2612571" cy="6550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Relatively fast</a:t>
              </a:r>
              <a:endParaRPr lang="en-150" dirty="0">
                <a:solidFill>
                  <a:srgbClr val="00B050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grpSp>
        <p:nvGrpSpPr>
          <p:cNvPr id="10" name="Industry">
            <a:extLst>
              <a:ext uri="{FF2B5EF4-FFF2-40B4-BE49-F238E27FC236}">
                <a16:creationId xmlns:a16="http://schemas.microsoft.com/office/drawing/2014/main" id="{1BF18ADE-0829-4280-A387-CFB7653963C3}"/>
              </a:ext>
            </a:extLst>
          </p:cNvPr>
          <p:cNvGrpSpPr/>
          <p:nvPr/>
        </p:nvGrpSpPr>
        <p:grpSpPr>
          <a:xfrm>
            <a:off x="9056919" y="3005297"/>
            <a:ext cx="2516777" cy="2410409"/>
            <a:chOff x="8638907" y="2680027"/>
            <a:chExt cx="2516777" cy="241040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95C381-1E5F-48D6-AAFA-96923BA82DD4}"/>
                </a:ext>
              </a:extLst>
            </p:cNvPr>
            <p:cNvSpPr txBox="1"/>
            <p:nvPr/>
          </p:nvSpPr>
          <p:spPr>
            <a:xfrm>
              <a:off x="8638907" y="3890107"/>
              <a:ext cx="251677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Industrial use cases are typically </a:t>
              </a:r>
              <a:r>
                <a:rPr lang="en-GB" dirty="0">
                  <a:solidFill>
                    <a:srgbClr val="D6320B"/>
                  </a:solidFill>
                </a:rPr>
                <a:t>large</a:t>
              </a:r>
              <a:r>
                <a:rPr lang="en-GB" dirty="0"/>
                <a:t>, </a:t>
              </a:r>
              <a:r>
                <a:rPr lang="en-GB" dirty="0">
                  <a:solidFill>
                    <a:srgbClr val="D6320B"/>
                  </a:solidFill>
                </a:rPr>
                <a:t>complex</a:t>
              </a:r>
              <a:r>
                <a:rPr lang="en-GB" dirty="0"/>
                <a:t> and require </a:t>
              </a:r>
              <a:r>
                <a:rPr lang="en-GB" dirty="0">
                  <a:solidFill>
                    <a:srgbClr val="D6320B"/>
                  </a:solidFill>
                </a:rPr>
                <a:t>accurate analysis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16DD07-1D64-4E0A-BE79-32891BC91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0662" y="2680027"/>
              <a:ext cx="2293266" cy="1080780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C537B2A-602A-4B84-958C-B3BE8C2E9777}"/>
              </a:ext>
            </a:extLst>
          </p:cNvPr>
          <p:cNvSpPr/>
          <p:nvPr/>
        </p:nvSpPr>
        <p:spPr>
          <a:xfrm>
            <a:off x="4406537" y="6222205"/>
            <a:ext cx="3544389" cy="655051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0" name="Bridge" descr="A close up of a logo&#10;&#10;Description automatically generated">
            <a:extLst>
              <a:ext uri="{FF2B5EF4-FFF2-40B4-BE49-F238E27FC236}">
                <a16:creationId xmlns:a16="http://schemas.microsoft.com/office/drawing/2014/main" id="{074CA3EA-B3DE-4FF2-A275-077D9792D3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0477" y1="76105" x2="20477" y2="76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767538" y="3322932"/>
            <a:ext cx="3279506" cy="231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567BC-E03D-4671-82EA-C4184830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for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21AC2-416E-4461-93D0-27CE2F074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29</a:t>
            </a:fld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282871A-FB77-4D63-BDD6-745535E73B16}"/>
              </a:ext>
            </a:extLst>
          </p:cNvPr>
          <p:cNvSpPr/>
          <p:nvPr/>
        </p:nvSpPr>
        <p:spPr>
          <a:xfrm>
            <a:off x="815597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Adapt JLFP to gang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3AEC49-143E-4233-B3BD-FD16C6587C46}"/>
              </a:ext>
            </a:extLst>
          </p:cNvPr>
          <p:cNvSpPr/>
          <p:nvPr/>
        </p:nvSpPr>
        <p:spPr>
          <a:xfrm>
            <a:off x="3090878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gang in SAG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D8A64F-CDA0-485C-B4CB-937387FACF6E}"/>
              </a:ext>
            </a:extLst>
          </p:cNvPr>
          <p:cNvSpPr/>
          <p:nvPr/>
        </p:nvSpPr>
        <p:spPr>
          <a:xfrm>
            <a:off x="5366159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Code new model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4FC6184-69D8-43EC-9183-710C0AE24765}"/>
              </a:ext>
            </a:extLst>
          </p:cNvPr>
          <p:cNvSpPr/>
          <p:nvPr/>
        </p:nvSpPr>
        <p:spPr>
          <a:xfrm>
            <a:off x="9916721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Analyse results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C7E658D-4D76-4DD1-9B80-33A9F40B025E}"/>
              </a:ext>
            </a:extLst>
          </p:cNvPr>
          <p:cNvSpPr/>
          <p:nvPr/>
        </p:nvSpPr>
        <p:spPr>
          <a:xfrm>
            <a:off x="7679022" y="33648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Identify issues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15B972D-2066-437E-9C46-0DD6C25C57B4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550562" y="2153974"/>
            <a:ext cx="815597" cy="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1A8CBFE-77B9-4519-A998-EC11F0AD8FA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275281" y="2153974"/>
            <a:ext cx="815597" cy="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746EECBA-F5F9-42ED-BB95-F08DED3CC720}"/>
              </a:ext>
            </a:extLst>
          </p:cNvPr>
          <p:cNvSpPr/>
          <p:nvPr/>
        </p:nvSpPr>
        <p:spPr>
          <a:xfrm>
            <a:off x="9916721" y="4565472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Finish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62790C8-AEF2-4547-B727-CAC2E36AE661}"/>
              </a:ext>
            </a:extLst>
          </p:cNvPr>
          <p:cNvCxnSpPr>
            <a:cxnSpLocks/>
            <a:stCxn id="9" idx="2"/>
            <a:endCxn id="82" idx="0"/>
          </p:cNvCxnSpPr>
          <p:nvPr/>
        </p:nvCxnSpPr>
        <p:spPr>
          <a:xfrm>
            <a:off x="10646563" y="2584958"/>
            <a:ext cx="0" cy="1980514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FAF1304-FE98-46C1-9445-05A14315924C}"/>
              </a:ext>
            </a:extLst>
          </p:cNvPr>
          <p:cNvGrpSpPr/>
          <p:nvPr/>
        </p:nvGrpSpPr>
        <p:grpSpPr>
          <a:xfrm>
            <a:off x="7660667" y="1358516"/>
            <a:ext cx="1465512" cy="1591029"/>
            <a:chOff x="7688701" y="1281480"/>
            <a:chExt cx="1465512" cy="1591029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3822C2AA-99F6-4870-BDA2-89CD9FDCA6D6}"/>
                </a:ext>
              </a:extLst>
            </p:cNvPr>
            <p:cNvSpPr/>
            <p:nvPr/>
          </p:nvSpPr>
          <p:spPr>
            <a:xfrm>
              <a:off x="7688701" y="1281480"/>
              <a:ext cx="1459684" cy="691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 in simulator</a:t>
              </a:r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F88B234B-04E0-4940-80FF-98FE1725EECD}"/>
                </a:ext>
              </a:extLst>
            </p:cNvPr>
            <p:cNvSpPr/>
            <p:nvPr/>
          </p:nvSpPr>
          <p:spPr>
            <a:xfrm>
              <a:off x="7694529" y="2182071"/>
              <a:ext cx="1459684" cy="6904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 in SAG</a:t>
              </a:r>
            </a:p>
          </p:txBody>
        </p:sp>
      </p:grpSp>
      <p:cxnSp>
        <p:nvCxnSpPr>
          <p:cNvPr id="139" name="Connector: Curved 138">
            <a:extLst>
              <a:ext uri="{FF2B5EF4-FFF2-40B4-BE49-F238E27FC236}">
                <a16:creationId xmlns:a16="http://schemas.microsoft.com/office/drawing/2014/main" id="{CE773494-CA0A-4CC4-8235-E9D6415EE1AA}"/>
              </a:ext>
            </a:extLst>
          </p:cNvPr>
          <p:cNvCxnSpPr>
            <a:stCxn id="7" idx="3"/>
            <a:endCxn id="88" idx="1"/>
          </p:cNvCxnSpPr>
          <p:nvPr/>
        </p:nvCxnSpPr>
        <p:spPr>
          <a:xfrm flipV="1">
            <a:off x="6825843" y="1704116"/>
            <a:ext cx="834824" cy="449858"/>
          </a:xfrm>
          <a:prstGeom prst="bentConnector3">
            <a:avLst>
              <a:gd name="adj1" fmla="val 5038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Curved 139">
            <a:extLst>
              <a:ext uri="{FF2B5EF4-FFF2-40B4-BE49-F238E27FC236}">
                <a16:creationId xmlns:a16="http://schemas.microsoft.com/office/drawing/2014/main" id="{FEC155B9-FE2B-486D-B3BF-E223AB48CF90}"/>
              </a:ext>
            </a:extLst>
          </p:cNvPr>
          <p:cNvCxnSpPr>
            <a:cxnSpLocks/>
            <a:stCxn id="7" idx="3"/>
            <a:endCxn id="90" idx="1"/>
          </p:cNvCxnSpPr>
          <p:nvPr/>
        </p:nvCxnSpPr>
        <p:spPr>
          <a:xfrm>
            <a:off x="6825843" y="2153974"/>
            <a:ext cx="840652" cy="450352"/>
          </a:xfrm>
          <a:prstGeom prst="bentConnector3">
            <a:avLst>
              <a:gd name="adj1" fmla="val 5000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Curved 142">
            <a:extLst>
              <a:ext uri="{FF2B5EF4-FFF2-40B4-BE49-F238E27FC236}">
                <a16:creationId xmlns:a16="http://schemas.microsoft.com/office/drawing/2014/main" id="{17871F9E-A526-42A7-B10E-2CF40AD2F751}"/>
              </a:ext>
            </a:extLst>
          </p:cNvPr>
          <p:cNvCxnSpPr>
            <a:cxnSpLocks/>
            <a:stCxn id="90" idx="3"/>
            <a:endCxn id="9" idx="1"/>
          </p:cNvCxnSpPr>
          <p:nvPr/>
        </p:nvCxnSpPr>
        <p:spPr>
          <a:xfrm flipV="1">
            <a:off x="9126179" y="2153974"/>
            <a:ext cx="790542" cy="450352"/>
          </a:xfrm>
          <a:prstGeom prst="bentConnector3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Curved 145">
            <a:extLst>
              <a:ext uri="{FF2B5EF4-FFF2-40B4-BE49-F238E27FC236}">
                <a16:creationId xmlns:a16="http://schemas.microsoft.com/office/drawing/2014/main" id="{9AE8F292-1424-4D06-9410-9636B3749754}"/>
              </a:ext>
            </a:extLst>
          </p:cNvPr>
          <p:cNvCxnSpPr>
            <a:cxnSpLocks/>
            <a:stCxn id="88" idx="3"/>
            <a:endCxn id="9" idx="1"/>
          </p:cNvCxnSpPr>
          <p:nvPr/>
        </p:nvCxnSpPr>
        <p:spPr>
          <a:xfrm>
            <a:off x="9120351" y="1704116"/>
            <a:ext cx="796370" cy="449858"/>
          </a:xfrm>
          <a:prstGeom prst="bentConnector3">
            <a:avLst>
              <a:gd name="adj1" fmla="val 5000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466CC40C-E0BC-41DC-B013-19C1F6735479}"/>
              </a:ext>
            </a:extLst>
          </p:cNvPr>
          <p:cNvSpPr/>
          <p:nvPr/>
        </p:nvSpPr>
        <p:spPr>
          <a:xfrm>
            <a:off x="5366158" y="3359018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Bugs</a:t>
            </a: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8FAA7B67-A3E2-479D-B2E9-A05E4EA6ACB0}"/>
              </a:ext>
            </a:extLst>
          </p:cNvPr>
          <p:cNvSpPr/>
          <p:nvPr/>
        </p:nvSpPr>
        <p:spPr>
          <a:xfrm>
            <a:off x="5366158" y="4565473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Pessimism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A7B99620-9D82-4E15-8CDD-9C21E77B2ED3}"/>
              </a:ext>
            </a:extLst>
          </p:cNvPr>
          <p:cNvCxnSpPr>
            <a:cxnSpLocks/>
            <a:stCxn id="155" idx="0"/>
            <a:endCxn id="7" idx="2"/>
          </p:cNvCxnSpPr>
          <p:nvPr/>
        </p:nvCxnSpPr>
        <p:spPr>
          <a:xfrm flipV="1">
            <a:off x="6096000" y="2584958"/>
            <a:ext cx="1" cy="77406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FFE184D-EC1D-45C4-AE2B-F4360326C268}"/>
              </a:ext>
            </a:extLst>
          </p:cNvPr>
          <p:cNvCxnSpPr>
            <a:cxnSpLocks/>
            <a:stCxn id="10" idx="1"/>
            <a:endCxn id="155" idx="3"/>
          </p:cNvCxnSpPr>
          <p:nvPr/>
        </p:nvCxnSpPr>
        <p:spPr>
          <a:xfrm flipH="1" flipV="1">
            <a:off x="6825842" y="3790003"/>
            <a:ext cx="853180" cy="5871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F8D02D43-D0F9-454A-A2F0-156DDB69466E}"/>
              </a:ext>
            </a:extLst>
          </p:cNvPr>
          <p:cNvCxnSpPr>
            <a:cxnSpLocks/>
            <a:stCxn id="10" idx="2"/>
            <a:endCxn id="156" idx="3"/>
          </p:cNvCxnSpPr>
          <p:nvPr/>
        </p:nvCxnSpPr>
        <p:spPr>
          <a:xfrm rot="5400000">
            <a:off x="7232553" y="3820147"/>
            <a:ext cx="769600" cy="1583022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3">
            <a:extLst>
              <a:ext uri="{FF2B5EF4-FFF2-40B4-BE49-F238E27FC236}">
                <a16:creationId xmlns:a16="http://schemas.microsoft.com/office/drawing/2014/main" id="{E43EDDEA-4150-4134-B9DF-72E8EA8CADE6}"/>
              </a:ext>
            </a:extLst>
          </p:cNvPr>
          <p:cNvCxnSpPr>
            <a:cxnSpLocks/>
            <a:stCxn id="156" idx="1"/>
            <a:endCxn id="6" idx="2"/>
          </p:cNvCxnSpPr>
          <p:nvPr/>
        </p:nvCxnSpPr>
        <p:spPr>
          <a:xfrm rot="10800000">
            <a:off x="3820720" y="2584958"/>
            <a:ext cx="1545438" cy="2411500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3">
            <a:extLst>
              <a:ext uri="{FF2B5EF4-FFF2-40B4-BE49-F238E27FC236}">
                <a16:creationId xmlns:a16="http://schemas.microsoft.com/office/drawing/2014/main" id="{3812F4EA-3EA2-4DC7-A41B-F7EAA33D3C51}"/>
              </a:ext>
            </a:extLst>
          </p:cNvPr>
          <p:cNvCxnSpPr>
            <a:cxnSpLocks/>
            <a:stCxn id="9" idx="2"/>
            <a:endCxn id="10" idx="3"/>
          </p:cNvCxnSpPr>
          <p:nvPr/>
        </p:nvCxnSpPr>
        <p:spPr>
          <a:xfrm rot="5400000">
            <a:off x="9287177" y="2436488"/>
            <a:ext cx="1210916" cy="1507857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63">
            <a:extLst>
              <a:ext uri="{FF2B5EF4-FFF2-40B4-BE49-F238E27FC236}">
                <a16:creationId xmlns:a16="http://schemas.microsoft.com/office/drawing/2014/main" id="{2D4E234F-59D7-4451-B8AA-860B3912468A}"/>
              </a:ext>
            </a:extLst>
          </p:cNvPr>
          <p:cNvCxnSpPr>
            <a:cxnSpLocks/>
            <a:stCxn id="155" idx="1"/>
            <a:endCxn id="6" idx="2"/>
          </p:cNvCxnSpPr>
          <p:nvPr/>
        </p:nvCxnSpPr>
        <p:spPr>
          <a:xfrm rot="10800000">
            <a:off x="3820720" y="2584959"/>
            <a:ext cx="1545438" cy="1205045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54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82" grpId="0" animBg="1"/>
      <p:bldP spid="155" grpId="0" animBg="1"/>
      <p:bldP spid="155" grpId="1" animBg="1"/>
      <p:bldP spid="156" grpId="0" animBg="1"/>
      <p:bldP spid="156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D6CE-1B96-4441-A1A2-B93700B3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D36C5-5AF4-44BF-8B22-80592F055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Task</a:t>
            </a:r>
          </a:p>
          <a:p>
            <a:pPr lvl="1"/>
            <a:r>
              <a:rPr lang="en-GB" dirty="0"/>
              <a:t>A functionality of the system</a:t>
            </a:r>
          </a:p>
          <a:p>
            <a:r>
              <a:rPr lang="en-GB" dirty="0"/>
              <a:t>Job</a:t>
            </a:r>
          </a:p>
          <a:p>
            <a:pPr lvl="1"/>
            <a:r>
              <a:rPr lang="en-GB" dirty="0"/>
              <a:t>Instance of a task</a:t>
            </a:r>
          </a:p>
          <a:p>
            <a:r>
              <a:rPr lang="en-GB" dirty="0"/>
              <a:t>Schedule</a:t>
            </a:r>
          </a:p>
          <a:p>
            <a:pPr lvl="1"/>
            <a:r>
              <a:rPr lang="en-GB" dirty="0"/>
              <a:t>A particular assignment of tasks to the processors and time intervals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C01D2-F586-405A-B125-3B1410191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57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D1C0C-45E5-4B3D-A9D8-ACEB28DA6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How does JLFP work with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D81FD-2868-4882-8387-BDCBDC704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Based on Global JLFP scheduler</a:t>
            </a:r>
          </a:p>
          <a:p>
            <a:pPr lvl="1"/>
            <a:r>
              <a:rPr lang="en-GB" noProof="0" dirty="0"/>
              <a:t>Work conserving scheduler</a:t>
            </a:r>
          </a:p>
          <a:p>
            <a:pPr lvl="1"/>
            <a:r>
              <a:rPr lang="en-GB" noProof="0" dirty="0"/>
              <a:t>Job with highest priority goes first</a:t>
            </a:r>
          </a:p>
          <a:p>
            <a:pPr lvl="1"/>
            <a:r>
              <a:rPr lang="en-GB" noProof="0" dirty="0"/>
              <a:t>All the predecessors of a job must have finished before it can start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48599-EA99-438D-8DCB-B9F33B71A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126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368AE-E15E-4A70-9844-7698C52D9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A42EC-D3A0-411F-9C4B-3B5B2A958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Generate gang task sets</a:t>
            </a:r>
          </a:p>
          <a:p>
            <a:r>
              <a:rPr lang="en-GB" dirty="0"/>
              <a:t>Make sure that they are schedulable without any variation by using a simulator</a:t>
            </a:r>
          </a:p>
          <a:p>
            <a:r>
              <a:rPr lang="en-GB" dirty="0"/>
              <a:t>Compare results with SAG results</a:t>
            </a:r>
          </a:p>
          <a:p>
            <a:pPr lvl="1"/>
            <a:r>
              <a:rPr lang="en-GB" dirty="0"/>
              <a:t>Without variation they should match exactly</a:t>
            </a:r>
          </a:p>
          <a:p>
            <a:pPr lvl="1"/>
            <a:r>
              <a:rPr lang="en-GB" dirty="0"/>
              <a:t>Used for testing of proper implementation</a:t>
            </a:r>
          </a:p>
          <a:p>
            <a:r>
              <a:rPr lang="en-GB" dirty="0"/>
              <a:t>Generate results with execution time variation and/or release jitter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360EF-4B1E-4BAA-B7BB-B37E64631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31461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Colours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32</a:t>
            </a:fld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CCF1A3-56B2-40A5-9D22-8F6B94ACB5F1}"/>
              </a:ext>
            </a:extLst>
          </p:cNvPr>
          <p:cNvSpPr/>
          <p:nvPr/>
        </p:nvSpPr>
        <p:spPr>
          <a:xfrm>
            <a:off x="838200" y="1847461"/>
            <a:ext cx="1709057" cy="625151"/>
          </a:xfrm>
          <a:prstGeom prst="roundRect">
            <a:avLst/>
          </a:prstGeom>
          <a:solidFill>
            <a:srgbClr val="00A6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Primary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E25FF84-1CA7-40FE-A77C-4C139407D27A}"/>
              </a:ext>
            </a:extLst>
          </p:cNvPr>
          <p:cNvSpPr/>
          <p:nvPr/>
        </p:nvSpPr>
        <p:spPr>
          <a:xfrm>
            <a:off x="838200" y="2627583"/>
            <a:ext cx="1709057" cy="6251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Boxes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50F8644-404A-4A89-8636-898CAB3E5F71}"/>
              </a:ext>
            </a:extLst>
          </p:cNvPr>
          <p:cNvSpPr/>
          <p:nvPr/>
        </p:nvSpPr>
        <p:spPr>
          <a:xfrm>
            <a:off x="838198" y="4187827"/>
            <a:ext cx="1709057" cy="625151"/>
          </a:xfrm>
          <a:prstGeom prst="roundRect">
            <a:avLst/>
          </a:prstGeom>
          <a:ln>
            <a:solidFill>
              <a:srgbClr val="D6320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Emphasis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694CA37-DF5C-4677-BDF7-6D042D81186B}"/>
              </a:ext>
            </a:extLst>
          </p:cNvPr>
          <p:cNvSpPr/>
          <p:nvPr/>
        </p:nvSpPr>
        <p:spPr>
          <a:xfrm>
            <a:off x="838199" y="3407705"/>
            <a:ext cx="1709057" cy="625151"/>
          </a:xfrm>
          <a:prstGeom prst="roundRect">
            <a:avLst/>
          </a:prstGeom>
          <a:solidFill>
            <a:srgbClr val="2E8A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Borders</a:t>
            </a:r>
          </a:p>
        </p:txBody>
      </p:sp>
    </p:spTree>
    <p:extLst>
      <p:ext uri="{BB962C8B-B14F-4D97-AF65-F5344CB8AC3E}">
        <p14:creationId xmlns:p14="http://schemas.microsoft.com/office/powerpoint/2010/main" val="2874784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33</a:t>
            </a:fld>
            <a:endParaRPr lang="en-GB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490858" y="2704943"/>
            <a:ext cx="2612571" cy="1448114"/>
            <a:chOff x="3731624" y="3909067"/>
            <a:chExt cx="2612571" cy="1448114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Scheduling tests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731625" y="4649295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Pessimist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Fast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1088570" y="2701984"/>
            <a:ext cx="2612574" cy="1448114"/>
            <a:chOff x="1088570" y="2701984"/>
            <a:chExt cx="2612574" cy="1448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088570" y="3442212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Exact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Slow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Simulations</a:t>
              </a: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63B945E-90AD-46C3-91C4-910B157C8B94}"/>
              </a:ext>
            </a:extLst>
          </p:cNvPr>
          <p:cNvSpPr/>
          <p:nvPr/>
        </p:nvSpPr>
        <p:spPr>
          <a:xfrm>
            <a:off x="4789714" y="2394373"/>
            <a:ext cx="2612571" cy="1356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Schedule Abstraction </a:t>
            </a:r>
          </a:p>
          <a:p>
            <a:pPr algn="ctr"/>
            <a:r>
              <a:rPr lang="en-GB" sz="2400" dirty="0"/>
              <a:t>Graph</a:t>
            </a:r>
            <a:r>
              <a:rPr lang="en-GB" baseline="30000" dirty="0"/>
              <a:t>[1]</a:t>
            </a:r>
            <a:endParaRPr lang="en-GB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6F93F7-221F-49B9-81C8-9851C8521F43}"/>
              </a:ext>
            </a:extLst>
          </p:cNvPr>
          <p:cNvSpPr/>
          <p:nvPr/>
        </p:nvSpPr>
        <p:spPr>
          <a:xfrm>
            <a:off x="4789714" y="3750153"/>
            <a:ext cx="2612571" cy="710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Accurate</a:t>
            </a:r>
          </a:p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Relatively fast</a:t>
            </a:r>
            <a:endParaRPr lang="en-150" sz="2000">
              <a:solidFill>
                <a:prstClr val="black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EE395EB-B6C0-4C7B-B9BE-B5C6F4CFFEF3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701144" y="3072098"/>
            <a:ext cx="1088570" cy="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283DC79-DC6B-4799-A8A9-4726618A149D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 flipV="1">
            <a:off x="7402285" y="3072428"/>
            <a:ext cx="1088573" cy="2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F3F51B5-14A1-455F-9DAD-6A6AA9C1C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80611"/>
            <a:ext cx="10515600" cy="1132170"/>
          </a:xfrm>
        </p:spPr>
        <p:txBody>
          <a:bodyPr/>
          <a:lstStyle/>
          <a:p>
            <a:r>
              <a:rPr lang="en-GB" dirty="0"/>
              <a:t>Explore space of possible schedules for a given job set</a:t>
            </a:r>
          </a:p>
          <a:p>
            <a:r>
              <a:rPr lang="en-GB" dirty="0"/>
              <a:t>Models scheduler decisions</a:t>
            </a:r>
          </a:p>
        </p:txBody>
      </p:sp>
    </p:spTree>
    <p:extLst>
      <p:ext uri="{BB962C8B-B14F-4D97-AF65-F5344CB8AC3E}">
        <p14:creationId xmlns:p14="http://schemas.microsoft.com/office/powerpoint/2010/main" val="6674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5" grpId="0"/>
      <p:bldP spid="16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DB1F53-03D2-4A79-83A6-FBA7EB201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method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3C632C-77B5-43FD-A018-3DC7CD0E5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Generate random task set</a:t>
            </a:r>
          </a:p>
          <a:p>
            <a:pPr lvl="1"/>
            <a:r>
              <a:rPr lang="en-GB" dirty="0"/>
              <a:t>Minimum and maximum number of cores fixed</a:t>
            </a:r>
          </a:p>
          <a:p>
            <a:pPr lvl="1"/>
            <a:r>
              <a:rPr lang="en-GB" dirty="0"/>
              <a:t>Total task cost is divided by number of cores</a:t>
            </a:r>
          </a:p>
          <a:p>
            <a:pPr lvl="1"/>
            <a:r>
              <a:rPr lang="en-GB" dirty="0"/>
              <a:t>10 segments per task</a:t>
            </a:r>
          </a:p>
          <a:p>
            <a:r>
              <a:rPr lang="en-GB" dirty="0"/>
              <a:t>Make sure that the task set can be executed non-pre-emptively with JLFP and no jitter or execution time variation</a:t>
            </a:r>
          </a:p>
          <a:p>
            <a:r>
              <a:rPr lang="en-GB" dirty="0"/>
              <a:t>Test task set with SAG</a:t>
            </a:r>
          </a:p>
          <a:p>
            <a:r>
              <a:rPr lang="en-GB" dirty="0"/>
              <a:t>Generate 100 task sets per data point for:</a:t>
            </a:r>
          </a:p>
          <a:p>
            <a:pPr lvl="1"/>
            <a:r>
              <a:rPr lang="en-GB" dirty="0"/>
              <a:t>Utilization 10% to 90%</a:t>
            </a:r>
          </a:p>
          <a:p>
            <a:pPr lvl="1"/>
            <a:r>
              <a:rPr lang="en-GB" dirty="0"/>
              <a:t>Moldability from 0 to 7</a:t>
            </a:r>
          </a:p>
          <a:p>
            <a:pPr lvl="1"/>
            <a:r>
              <a:rPr lang="en-GB" dirty="0"/>
              <a:t>Total cores = 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38D4AA-A13D-4EEA-AAD5-55A064B9E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0597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39D76-4023-4C95-98B7-E2D77ED9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these results?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641A2-2B15-44A5-AF4A-E764845AF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is pessimism in the SAG definition for:</a:t>
            </a:r>
          </a:p>
          <a:p>
            <a:pPr lvl="1"/>
            <a:r>
              <a:rPr lang="en-GB" dirty="0"/>
              <a:t>Precedence constraints</a:t>
            </a:r>
          </a:p>
          <a:p>
            <a:pPr lvl="1"/>
            <a:r>
              <a:rPr lang="en-GB" dirty="0"/>
              <a:t>Gang scheduling</a:t>
            </a:r>
          </a:p>
          <a:p>
            <a:r>
              <a:rPr lang="en-GB" dirty="0"/>
              <a:t>We can solve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36DFC-1AC2-4446-B344-C1AEAFEB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890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31203-3184-4727-A710-7B6616D9E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Difficulties related to SAG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3763F-2D79-4342-88AF-4CDE15DDC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We have to consider all scenarios. </a:t>
            </a:r>
          </a:p>
          <a:p>
            <a:r>
              <a:rPr lang="en-GB" noProof="0" dirty="0"/>
              <a:t>The scheduler has to decide:</a:t>
            </a:r>
          </a:p>
          <a:p>
            <a:pPr lvl="1"/>
            <a:r>
              <a:rPr lang="en-GB" noProof="0" dirty="0"/>
              <a:t>When to release a job</a:t>
            </a:r>
          </a:p>
          <a:p>
            <a:pPr lvl="1"/>
            <a:r>
              <a:rPr lang="en-GB" noProof="0" dirty="0"/>
              <a:t>How many cores to assign to this job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04C30-A3E3-4EB4-B4F2-6F34A7F68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570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BF688-124D-4173-B602-86A9128D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for gang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2E5FC-0FFF-4922-8AE0-D0640504B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Adaptation of JLFP for gang tasks</a:t>
            </a:r>
          </a:p>
          <a:p>
            <a:r>
              <a:rPr lang="en-GB" dirty="0"/>
              <a:t>Changes required in SAG to model gang tasks</a:t>
            </a:r>
          </a:p>
          <a:p>
            <a:r>
              <a:rPr lang="en-GB" dirty="0"/>
              <a:t>Testing method</a:t>
            </a:r>
          </a:p>
          <a:p>
            <a:pPr lvl="1"/>
            <a:r>
              <a:rPr lang="en-GB" dirty="0"/>
              <a:t>Generate tasks</a:t>
            </a:r>
          </a:p>
          <a:p>
            <a:pPr lvl="1"/>
            <a:r>
              <a:rPr lang="en-GB" dirty="0"/>
              <a:t>Execute them without any variation and expect the same results as the simulator</a:t>
            </a:r>
          </a:p>
          <a:p>
            <a:r>
              <a:rPr lang="en-GB" dirty="0"/>
              <a:t>Issues identified</a:t>
            </a:r>
          </a:p>
          <a:p>
            <a:pPr lvl="1"/>
            <a:r>
              <a:rPr lang="en-GB" dirty="0"/>
              <a:t>The definition of certainly running jobs was not strict enough</a:t>
            </a:r>
          </a:p>
          <a:p>
            <a:pPr lvl="1"/>
            <a:r>
              <a:rPr lang="en-GB" dirty="0"/>
              <a:t>Precedence constraints is too pessimistic</a:t>
            </a:r>
          </a:p>
          <a:p>
            <a:pPr lvl="1"/>
            <a:r>
              <a:rPr lang="en-GB" dirty="0"/>
              <a:t>The first implementation of gang scheduling was too pessimistic. It is now fixed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4A5AC-391C-4768-9B8D-182B1D635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58341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pic>
        <p:nvPicPr>
          <p:cNvPr id="14" name="Content Placeholder 13" descr="A close up of a map&#10;&#10;Description automatically generated">
            <a:extLst>
              <a:ext uri="{FF2B5EF4-FFF2-40B4-BE49-F238E27FC236}">
                <a16:creationId xmlns:a16="http://schemas.microsoft.com/office/drawing/2014/main" id="{B0A26C36-461E-484A-BA79-4115490E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37" y="1379914"/>
            <a:ext cx="5749726" cy="4701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99591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pic>
        <p:nvPicPr>
          <p:cNvPr id="7" name="prec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124444-0328-425D-8F78-3E23022C8B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62649"/>
            <a:ext cx="5181600" cy="151851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is ready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has a successor with higher priority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should never be able to start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finishes as the successor would start right away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t="-2291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39</a:t>
            </a:fld>
            <a:endParaRPr lang="en-GB" dirty="0"/>
          </a:p>
        </p:txBody>
      </p:sp>
      <p:pic>
        <p:nvPicPr>
          <p:cNvPr id="10" name="prec_expected">
            <a:extLst>
              <a:ext uri="{FF2B5EF4-FFF2-40B4-BE49-F238E27FC236}">
                <a16:creationId xmlns:a16="http://schemas.microsoft.com/office/drawing/2014/main" id="{75BF4E26-5449-4F34-81E9-336259CC3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8"/>
            <a:ext cx="5181599" cy="1518515"/>
          </a:xfrm>
          <a:prstGeom prst="rect">
            <a:avLst/>
          </a:prstGeom>
        </p:spPr>
      </p:pic>
      <p:pic>
        <p:nvPicPr>
          <p:cNvPr id="11" name="prec_actual">
            <a:extLst>
              <a:ext uri="{FF2B5EF4-FFF2-40B4-BE49-F238E27FC236}">
                <a16:creationId xmlns:a16="http://schemas.microsoft.com/office/drawing/2014/main" id="{AB6CBBE0-3BB3-4298-865F-69B9A1E64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7"/>
            <a:ext cx="5181599" cy="1518515"/>
          </a:xfrm>
          <a:prstGeom prst="rect">
            <a:avLst/>
          </a:prstGeom>
        </p:spPr>
      </p:pic>
      <p:sp>
        <p:nvSpPr>
          <p:cNvPr id="9" name="text_expected">
            <a:extLst>
              <a:ext uri="{FF2B5EF4-FFF2-40B4-BE49-F238E27FC236}">
                <a16:creationId xmlns:a16="http://schemas.microsoft.com/office/drawing/2014/main" id="{8CC8903D-7234-4070-AC41-4EA6C7EE2B29}"/>
              </a:ext>
            </a:extLst>
          </p:cNvPr>
          <p:cNvSpPr txBox="1"/>
          <p:nvPr/>
        </p:nvSpPr>
        <p:spPr>
          <a:xfrm>
            <a:off x="2852928" y="1956816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Expected</a:t>
            </a:r>
          </a:p>
        </p:txBody>
      </p:sp>
      <p:sp>
        <p:nvSpPr>
          <p:cNvPr id="13" name="text_actual">
            <a:extLst>
              <a:ext uri="{FF2B5EF4-FFF2-40B4-BE49-F238E27FC236}">
                <a16:creationId xmlns:a16="http://schemas.microsoft.com/office/drawing/2014/main" id="{85A15FFD-D075-4FF0-8312-36DE114B2848}"/>
              </a:ext>
            </a:extLst>
          </p:cNvPr>
          <p:cNvSpPr txBox="1"/>
          <p:nvPr/>
        </p:nvSpPr>
        <p:spPr>
          <a:xfrm>
            <a:off x="2852928" y="1956815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291075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What is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55345-3F65-4BEB-A293-F5B8FA342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6"/>
            <a:ext cx="10515600" cy="1484907"/>
          </a:xfrm>
        </p:spPr>
        <p:txBody>
          <a:bodyPr/>
          <a:lstStyle/>
          <a:p>
            <a:r>
              <a:rPr lang="en-GB" noProof="0" dirty="0"/>
              <a:t>Parallel threads executed together as a “gang”</a:t>
            </a:r>
          </a:p>
          <a:p>
            <a:r>
              <a:rPr lang="en-GB" noProof="0" dirty="0"/>
              <a:t>Execution does not start until there are enough free cores</a:t>
            </a:r>
          </a:p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98147A-15A6-4AB5-B3B2-6D87BE3DA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322" y="3304122"/>
            <a:ext cx="4772334" cy="19719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B44108-5ECD-4FBE-8B81-E61FDF3AB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302727"/>
            <a:ext cx="4772334" cy="19602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247D8-7047-4682-A6C1-2406FA70AC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296894"/>
            <a:ext cx="4772334" cy="19719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74D571-B840-451D-A328-142B933B91C7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dirty="0"/>
              <a:t>G</a:t>
            </a:r>
            <a:r>
              <a:rPr lang="en-GB" dirty="0"/>
              <a:t>l</a:t>
            </a:r>
            <a:r>
              <a:rPr lang="en-150" dirty="0"/>
              <a:t>o</a:t>
            </a:r>
            <a:r>
              <a:rPr lang="en-GB" dirty="0"/>
              <a:t>b</a:t>
            </a:r>
            <a:r>
              <a:rPr lang="en-150" dirty="0"/>
              <a:t>a</a:t>
            </a:r>
            <a:r>
              <a:rPr lang="en-GB" dirty="0"/>
              <a:t>l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90924-C427-4429-BD8A-144FF1FF793D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C4AC57-6AC3-489F-A982-EC3DA4D0F8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322" y="3309956"/>
            <a:ext cx="4772334" cy="196027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5BB062D-4693-4767-BF75-40E5D6FB4771}"/>
              </a:ext>
            </a:extLst>
          </p:cNvPr>
          <p:cNvCxnSpPr/>
          <p:nvPr/>
        </p:nvCxnSpPr>
        <p:spPr>
          <a:xfrm>
            <a:off x="5029200" y="4249271"/>
            <a:ext cx="13088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4E4718-0735-40C3-89A4-97E6136680BF}"/>
              </a:ext>
            </a:extLst>
          </p:cNvPr>
          <p:cNvSpPr txBox="1"/>
          <p:nvPr/>
        </p:nvSpPr>
        <p:spPr>
          <a:xfrm>
            <a:off x="1333790" y="2618062"/>
            <a:ext cx="483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Thread 4 starts after threads 0, 1, 2, and 3 finish</a:t>
            </a:r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7714046-9B1E-4CDC-BF50-A89D0635D4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612" y="3095323"/>
            <a:ext cx="1177412" cy="24975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C056C70-A44B-4236-B2FA-71B2578ABD07}"/>
              </a:ext>
            </a:extLst>
          </p:cNvPr>
          <p:cNvSpPr/>
          <p:nvPr/>
        </p:nvSpPr>
        <p:spPr>
          <a:xfrm>
            <a:off x="4140200" y="4368844"/>
            <a:ext cx="1514579" cy="819744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D2CB05-ED3D-47B4-AB1A-12DBC87AB5BF}"/>
              </a:ext>
            </a:extLst>
          </p:cNvPr>
          <p:cNvCxnSpPr/>
          <p:nvPr/>
        </p:nvCxnSpPr>
        <p:spPr>
          <a:xfrm>
            <a:off x="4345932" y="3039998"/>
            <a:ext cx="340368" cy="1278002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369ABFB-CC0A-43C3-888D-E37919FAC2A5}"/>
              </a:ext>
            </a:extLst>
          </p:cNvPr>
          <p:cNvSpPr txBox="1"/>
          <p:nvPr/>
        </p:nvSpPr>
        <p:spPr>
          <a:xfrm>
            <a:off x="2895600" y="2608847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Related threads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5E18CC-FC5A-405A-B76D-90561A4A5CD0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761814" y="2978179"/>
            <a:ext cx="1029136" cy="1031231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F0669FD-BF9C-4935-ABE6-3B7893D6097F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3059632" y="2978179"/>
            <a:ext cx="731318" cy="1388914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9BA32AC-1930-45A9-BD19-F95A586DFAA9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3790950" y="2978179"/>
            <a:ext cx="66028" cy="952471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B619B2E-9317-47D8-8FE9-DA7CC57C39CD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3790950" y="2978179"/>
            <a:ext cx="1036961" cy="1631921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B0C3BBA-B119-4798-86CB-4F64881D7FC1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517338" y="2978179"/>
            <a:ext cx="1273612" cy="1663609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14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/>
      <p:bldP spid="13" grpId="0"/>
      <p:bldP spid="16" grpId="0" animBg="1"/>
      <p:bldP spid="19" grpId="0"/>
      <p:bldP spid="19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62A7180-A41F-4BC3-9539-B06750162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4"/>
            <a:ext cx="5772944" cy="470208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40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F3878F-18A7-449E-8B47-E824D80BE783}"/>
              </a:ext>
            </a:extLst>
          </p:cNvPr>
          <p:cNvSpPr txBox="1"/>
          <p:nvPr/>
        </p:nvSpPr>
        <p:spPr>
          <a:xfrm>
            <a:off x="638175" y="2238375"/>
            <a:ext cx="2085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TODO: Change this image for the new one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39F31F8-7790-478C-B7C9-4DF5A0921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4"/>
            <a:ext cx="5772944" cy="470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58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pic>
        <p:nvPicPr>
          <p:cNvPr id="22" name="system_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477B9A-CCB6-43D4-9C53-2265839B26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29738"/>
            <a:ext cx="5181600" cy="2384335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AF04C9-D7D3-49B3-869D-9BD86A9B9F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analysis does not make difference between:</a:t>
            </a:r>
          </a:p>
          <a:p>
            <a:pPr lvl="1"/>
            <a:r>
              <a:rPr lang="en-GB" dirty="0"/>
              <a:t>Multiple jobs finishing</a:t>
            </a:r>
          </a:p>
          <a:p>
            <a:pPr lvl="1"/>
            <a:r>
              <a:rPr lang="en-GB" dirty="0"/>
              <a:t>One job finishing with multiple cores</a:t>
            </a:r>
          </a:p>
          <a:p>
            <a:r>
              <a:rPr lang="en-GB" dirty="0"/>
              <a:t>The new job considers all the cores as individual jobs</a:t>
            </a:r>
          </a:p>
          <a:p>
            <a:r>
              <a:rPr lang="en-GB" dirty="0"/>
              <a:t>Does not make the analysis invalid, just more pessimistic</a:t>
            </a:r>
          </a:p>
          <a:p>
            <a:r>
              <a:rPr lang="en-GB" dirty="0"/>
              <a:t>Solving this makes the analysis faster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41</a:t>
            </a:fld>
            <a:endParaRPr lang="en-GB" dirty="0"/>
          </a:p>
        </p:txBody>
      </p:sp>
      <p:pic>
        <p:nvPicPr>
          <p:cNvPr id="23" name="system_gang">
            <a:extLst>
              <a:ext uri="{FF2B5EF4-FFF2-40B4-BE49-F238E27FC236}">
                <a16:creationId xmlns:a16="http://schemas.microsoft.com/office/drawing/2014/main" id="{1712FE9E-E0AC-4E98-AD1C-9E5468FEC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4" name="system_gang_01">
            <a:extLst>
              <a:ext uri="{FF2B5EF4-FFF2-40B4-BE49-F238E27FC236}">
                <a16:creationId xmlns:a16="http://schemas.microsoft.com/office/drawing/2014/main" id="{60B2BCB9-E415-4353-96DF-52FBBBBE4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5" name="system_gang_02">
            <a:extLst>
              <a:ext uri="{FF2B5EF4-FFF2-40B4-BE49-F238E27FC236}">
                <a16:creationId xmlns:a16="http://schemas.microsoft.com/office/drawing/2014/main" id="{EB5436F6-46A9-41AA-BEEC-D2CFE3103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6" name="system_gang_03">
            <a:extLst>
              <a:ext uri="{FF2B5EF4-FFF2-40B4-BE49-F238E27FC236}">
                <a16:creationId xmlns:a16="http://schemas.microsoft.com/office/drawing/2014/main" id="{885F701C-B0CE-4CC6-84FC-D13E3D99FC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29738"/>
            <a:ext cx="5181600" cy="2371014"/>
          </a:xfrm>
          <a:prstGeom prst="rect">
            <a:avLst/>
          </a:prstGeom>
        </p:spPr>
      </p:pic>
      <p:pic>
        <p:nvPicPr>
          <p:cNvPr id="27" name="system_gang_04">
            <a:extLst>
              <a:ext uri="{FF2B5EF4-FFF2-40B4-BE49-F238E27FC236}">
                <a16:creationId xmlns:a16="http://schemas.microsoft.com/office/drawing/2014/main" id="{72BDFF5B-9631-4C10-BF16-D3CF62BEDB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30706"/>
            <a:ext cx="5181600" cy="237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0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9E909-72F9-4C7A-B7CD-EC71A7D8F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new scheduler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5C2AA-EA1B-420B-BC01-377644AE2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Tested on simulator</a:t>
            </a:r>
          </a:p>
          <a:p>
            <a:r>
              <a:rPr lang="en-GB" dirty="0"/>
              <a:t>We want to test it now with schedule abstraction graph to see if it performs better than JLFP under execution variation possibilities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F2ED9-FA04-442D-9AE5-F4B9389DF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1528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  <a:p>
            <a:r>
              <a:rPr lang="en-GB" noProof="0" dirty="0"/>
              <a:t>Avoids overhead when loading initial data</a:t>
            </a:r>
          </a:p>
          <a:p>
            <a:r>
              <a:rPr lang="en-GB" noProof="0" dirty="0"/>
              <a:t>Shows its full potential when executed non-preemptively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4247" y="3267705"/>
            <a:ext cx="4168728" cy="2460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5814" y="3267259"/>
            <a:ext cx="4170242" cy="24617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9B5F2-3716-4FB8-9086-F548511AB9F4}"/>
              </a:ext>
            </a:extLst>
          </p:cNvPr>
          <p:cNvSpPr txBox="1"/>
          <p:nvPr/>
        </p:nvSpPr>
        <p:spPr>
          <a:xfrm>
            <a:off x="1622612" y="580007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E68DB-9904-4F07-811B-BB582E7DEAA7}"/>
              </a:ext>
            </a:extLst>
          </p:cNvPr>
          <p:cNvSpPr txBox="1"/>
          <p:nvPr/>
        </p:nvSpPr>
        <p:spPr>
          <a:xfrm>
            <a:off x="7395882" y="580007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932893-4BFE-4DAF-B9E8-2CEA00998AC4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4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noProof="0" dirty="0"/>
              <a:t>Rigid</a:t>
            </a:r>
            <a:r>
              <a:rPr lang="en-GB" noProof="0" dirty="0"/>
              <a:t>: number of cores set by programmer</a:t>
            </a:r>
          </a:p>
          <a:p>
            <a:r>
              <a:rPr lang="en-GB" b="1" noProof="0" dirty="0"/>
              <a:t>Moldable</a:t>
            </a:r>
            <a:r>
              <a:rPr lang="en-GB" noProof="0" dirty="0"/>
              <a:t>: number of cores assigned </a:t>
            </a:r>
            <a:r>
              <a:rPr lang="en-GB" dirty="0"/>
              <a:t>when job is dispatched</a:t>
            </a:r>
            <a:endParaRPr lang="en-GB" noProof="0" dirty="0"/>
          </a:p>
          <a:p>
            <a:r>
              <a:rPr lang="en-GB" b="1" noProof="0" dirty="0"/>
              <a:t>Malleable</a:t>
            </a:r>
            <a:r>
              <a:rPr lang="en-GB" noProof="0" dirty="0"/>
              <a:t>: number of cores can change during runtime</a:t>
            </a:r>
            <a:endParaRPr lang="en-GB" b="1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6</a:t>
            </a:fld>
            <a:endParaRPr lang="en-GB" dirty="0"/>
          </a:p>
        </p:txBody>
      </p:sp>
      <p:pic>
        <p:nvPicPr>
          <p:cNvPr id="8" name="cores_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A84F02-6928-4BB2-86B7-AE6980B7B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6170" cy="2573831"/>
          </a:xfrm>
          <a:prstGeom prst="rect">
            <a:avLst/>
          </a:prstGeom>
        </p:spPr>
      </p:pic>
      <p:pic>
        <p:nvPicPr>
          <p:cNvPr id="7" name="cores_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1E4F40-FF53-47A7-BB50-C800D4DA7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7" y="3429000"/>
            <a:ext cx="6966168" cy="2573831"/>
          </a:xfrm>
          <a:prstGeom prst="rect">
            <a:avLst/>
          </a:prstGeom>
        </p:spPr>
      </p:pic>
      <p:pic>
        <p:nvPicPr>
          <p:cNvPr id="12" name="cores_1" descr="A picture containing drawing&#10;&#10;Description automatically generated">
            <a:extLst>
              <a:ext uri="{FF2B5EF4-FFF2-40B4-BE49-F238E27FC236}">
                <a16:creationId xmlns:a16="http://schemas.microsoft.com/office/drawing/2014/main" id="{D50651CF-CCB9-48B6-AF63-BF817F5D0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1686" cy="2572175"/>
          </a:xfrm>
          <a:prstGeom prst="rect">
            <a:avLst/>
          </a:prstGeom>
        </p:spPr>
      </p:pic>
      <p:pic>
        <p:nvPicPr>
          <p:cNvPr id="9" name="malleable">
            <a:extLst>
              <a:ext uri="{FF2B5EF4-FFF2-40B4-BE49-F238E27FC236}">
                <a16:creationId xmlns:a16="http://schemas.microsoft.com/office/drawing/2014/main" id="{1CB01846-EFE4-42A9-B902-28F61CA76A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917" y="3429000"/>
            <a:ext cx="6966168" cy="257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7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animClr clrSpc="rgb" dir="cw">
                                      <p:cBhvr>
                                        <p:cTn id="31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set>
                                      <p:cBhvr>
                                        <p:cTn id="32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animClr clrSpc="rgb" dir="cw">
                                      <p:cBhvr>
                                        <p:cTn id="36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set>
                                      <p:cBhvr>
                                        <p:cTn id="37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4D4B-C6E4-46E8-800B-B31B15B9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  vs Limited-Preemptive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3402A-A4A9-4664-BAE6-9AF34DA4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A419C-D1B9-49FD-B4F6-0F3B21314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269" y="1597572"/>
            <a:ext cx="11193461" cy="41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19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1511-9365-4A7D-80BF-399D510B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  vs Limited-Preemptive</a:t>
            </a:r>
            <a:endParaRPr lang="en-GB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64231-F9F9-4019-AF12-1BDB268D5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Rigid gang reserves the whole block</a:t>
            </a:r>
          </a:p>
          <a:p>
            <a:r>
              <a:rPr lang="en-GB" noProof="0" dirty="0"/>
              <a:t>Bundled creates </a:t>
            </a:r>
            <a:r>
              <a:rPr lang="en-GB" noProof="0" dirty="0">
                <a:solidFill>
                  <a:srgbClr val="C00000"/>
                </a:solidFill>
              </a:rPr>
              <a:t>rigid blocks </a:t>
            </a:r>
            <a:r>
              <a:rPr lang="en-GB" noProof="0" dirty="0"/>
              <a:t>with dependencies</a:t>
            </a:r>
          </a:p>
          <a:p>
            <a:r>
              <a:rPr lang="en-GB" noProof="0" dirty="0"/>
              <a:t>Limited-Preemptive creates </a:t>
            </a:r>
            <a:r>
              <a:rPr lang="en-GB" noProof="0" dirty="0">
                <a:solidFill>
                  <a:srgbClr val="C00000"/>
                </a:solidFill>
              </a:rPr>
              <a:t>moldable blocks </a:t>
            </a:r>
            <a:r>
              <a:rPr lang="en-GB" noProof="0" dirty="0"/>
              <a:t>with dependencies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52D5A4-DDCF-4A61-922F-712272E1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8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EDF3EB-DBDB-4A69-B86A-776206493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3614" y="3258538"/>
            <a:ext cx="7028234" cy="25439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18F33F-3409-43F1-855B-E3F83ED81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263776"/>
            <a:ext cx="7039062" cy="25334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69E881-857F-4867-8011-F4A9B6CF8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263776"/>
            <a:ext cx="7039062" cy="25334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D20F7C-FC84-411B-AAED-2E85828F02C1}"/>
              </a:ext>
            </a:extLst>
          </p:cNvPr>
          <p:cNvSpPr txBox="1"/>
          <p:nvPr/>
        </p:nvSpPr>
        <p:spPr>
          <a:xfrm>
            <a:off x="2670821" y="5802500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R</a:t>
            </a:r>
            <a:r>
              <a:rPr lang="en-GB" dirty="0"/>
              <a:t>i</a:t>
            </a:r>
            <a:r>
              <a:rPr lang="en-150"/>
              <a:t>g</a:t>
            </a:r>
            <a:r>
              <a:rPr lang="en-GB" dirty="0"/>
              <a:t>i</a:t>
            </a:r>
            <a:r>
              <a:rPr lang="en-150"/>
              <a:t>d </a:t>
            </a:r>
            <a:r>
              <a:rPr lang="en-GB" dirty="0"/>
              <a:t>g</a:t>
            </a:r>
            <a:r>
              <a:rPr lang="en-150"/>
              <a:t>a</a:t>
            </a:r>
            <a:r>
              <a:rPr lang="en-GB" dirty="0"/>
              <a:t>n</a:t>
            </a:r>
            <a:r>
              <a:rPr lang="en-150"/>
              <a:t>g scheduling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03E46-F4C6-4DF4-AE16-7C4911136C91}"/>
              </a:ext>
            </a:extLst>
          </p:cNvPr>
          <p:cNvSpPr txBox="1"/>
          <p:nvPr/>
        </p:nvSpPr>
        <p:spPr>
          <a:xfrm>
            <a:off x="2670821" y="580122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</a:t>
            </a:r>
            <a:r>
              <a:rPr lang="en-150"/>
              <a:t>u</a:t>
            </a:r>
            <a:r>
              <a:rPr lang="en-GB" dirty="0"/>
              <a:t>n</a:t>
            </a:r>
            <a:r>
              <a:rPr lang="en-150"/>
              <a:t>d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 </a:t>
            </a:r>
            <a:r>
              <a:rPr lang="en-GB" dirty="0"/>
              <a:t>m</a:t>
            </a:r>
            <a:r>
              <a:rPr lang="en-150"/>
              <a:t>o</a:t>
            </a:r>
            <a:r>
              <a:rPr lang="en-GB" dirty="0"/>
              <a:t>d</a:t>
            </a:r>
            <a:r>
              <a:rPr lang="en-150"/>
              <a:t>e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81545-FCAD-40C3-B4A0-EEF1D4D4FC55}"/>
              </a:ext>
            </a:extLst>
          </p:cNvPr>
          <p:cNvSpPr txBox="1"/>
          <p:nvPr/>
        </p:nvSpPr>
        <p:spPr>
          <a:xfrm>
            <a:off x="2670821" y="580122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m</a:t>
            </a:r>
            <a:r>
              <a:rPr lang="en-150"/>
              <a:t>i</a:t>
            </a:r>
            <a:r>
              <a:rPr lang="en-GB" dirty="0"/>
              <a:t>t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-Preemptive scheduling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47C1C0-73B2-4CA3-A7F7-7D9234E9F2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4913" y="3786164"/>
            <a:ext cx="3998660" cy="148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6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  <p:bldP spid="12" grpId="0"/>
      <p:bldP spid="12" grpId="1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JLFP work with gang?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Based on Global JLFP scheduler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9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2127778"/>
                  </p:ext>
                </p:extLst>
              </p:nvPr>
            </p:nvGraphicFramePr>
            <p:xfrm>
              <a:off x="7306236" y="3919950"/>
              <a:ext cx="3987504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2127778"/>
                  </p:ext>
                </p:extLst>
              </p:nvPr>
            </p:nvGraphicFramePr>
            <p:xfrm>
              <a:off x="7306236" y="3919950"/>
              <a:ext cx="3987504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8254" t="-2857" r="-355556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4348" t="-2857" r="-289565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2500" t="-2857" r="-177500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3876" t="-2857" r="-1914" b="-19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118033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218033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0">
                <a:extLst>
                  <a:ext uri="{FF2B5EF4-FFF2-40B4-BE49-F238E27FC236}">
                    <a16:creationId xmlns:a16="http://schemas.microsoft.com/office/drawing/2014/main" id="{16951342-A9BB-4C5B-AD98-4F0B6F09DA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0904136"/>
                  </p:ext>
                </p:extLst>
              </p:nvPr>
            </p:nvGraphicFramePr>
            <p:xfrm>
              <a:off x="7306236" y="3919949"/>
              <a:ext cx="3987504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0">
                <a:extLst>
                  <a:ext uri="{FF2B5EF4-FFF2-40B4-BE49-F238E27FC236}">
                    <a16:creationId xmlns:a16="http://schemas.microsoft.com/office/drawing/2014/main" id="{16951342-A9BB-4C5B-AD98-4F0B6F09DA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0904136"/>
                  </p:ext>
                </p:extLst>
              </p:nvPr>
            </p:nvGraphicFramePr>
            <p:xfrm>
              <a:off x="7306236" y="3919949"/>
              <a:ext cx="3987504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8254" t="-2857" r="-355556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84348" t="-2857" r="-289565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72500" t="-2857" r="-177500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13876" t="-2857" r="-1914" b="-19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76" t="-118033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76" t="-218033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1">
                <a:extLst>
                  <a:ext uri="{FF2B5EF4-FFF2-40B4-BE49-F238E27FC236}">
                    <a16:creationId xmlns:a16="http://schemas.microsoft.com/office/drawing/2014/main" id="{FD8E290B-BE06-4942-AEF7-F9759F96A8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8437942"/>
                  </p:ext>
                </p:extLst>
              </p:nvPr>
            </p:nvGraphicFramePr>
            <p:xfrm>
              <a:off x="7306236" y="3919948"/>
              <a:ext cx="3987504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1">
                <a:extLst>
                  <a:ext uri="{FF2B5EF4-FFF2-40B4-BE49-F238E27FC236}">
                    <a16:creationId xmlns:a16="http://schemas.microsoft.com/office/drawing/2014/main" id="{FD8E290B-BE06-4942-AEF7-F9759F96A8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8437942"/>
                  </p:ext>
                </p:extLst>
              </p:nvPr>
            </p:nvGraphicFramePr>
            <p:xfrm>
              <a:off x="7306236" y="3919948"/>
              <a:ext cx="3987504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68254" t="-2857" r="-355556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84348" t="-2857" r="-289565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72500" t="-2857" r="-177500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3876" t="-2857" r="-1914" b="-19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76" t="-118033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76" t="-218033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system_base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p:pic>
        <p:nvPicPr>
          <p:cNvPr id="27" name="system_j0_0">
            <a:extLst>
              <a:ext uri="{FF2B5EF4-FFF2-40B4-BE49-F238E27FC236}">
                <a16:creationId xmlns:a16="http://schemas.microsoft.com/office/drawing/2014/main" id="{0DF7B06C-A96C-4887-B5E2-5BF2C284B0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p:pic>
        <p:nvPicPr>
          <p:cNvPr id="22" name="system_j0_1">
            <a:extLst>
              <a:ext uri="{FF2B5EF4-FFF2-40B4-BE49-F238E27FC236}">
                <a16:creationId xmlns:a16="http://schemas.microsoft.com/office/drawing/2014/main" id="{7DE6108D-62DA-4E39-A62C-0FF4AA4ED4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p:pic>
        <p:nvPicPr>
          <p:cNvPr id="28" name="system_good">
            <a:extLst>
              <a:ext uri="{FF2B5EF4-FFF2-40B4-BE49-F238E27FC236}">
                <a16:creationId xmlns:a16="http://schemas.microsoft.com/office/drawing/2014/main" id="{B581DC80-B798-4491-B126-A5F311DD07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J</a:t>
            </a:r>
            <a:r>
              <a:rPr lang="en-GB" dirty="0"/>
              <a:t>L</a:t>
            </a:r>
            <a:r>
              <a:rPr lang="en-150"/>
              <a:t>F</a:t>
            </a:r>
            <a:r>
              <a:rPr lang="en-GB" dirty="0"/>
              <a:t>P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19691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  <p:bldP spid="18" grpId="1"/>
      <p:bldP spid="17" grpId="0"/>
      <p:bldP spid="17" grpId="1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Delft color wheel">
      <a:dk1>
        <a:sysClr val="windowText" lastClr="000000"/>
      </a:dk1>
      <a:lt1>
        <a:srgbClr val="FFFFFF"/>
      </a:lt1>
      <a:dk2>
        <a:srgbClr val="44546A"/>
      </a:dk2>
      <a:lt2>
        <a:srgbClr val="F2F2F2"/>
      </a:lt2>
      <a:accent1>
        <a:srgbClr val="42BDDD"/>
      </a:accent1>
      <a:accent2>
        <a:srgbClr val="D69C0B"/>
      </a:accent2>
      <a:accent3>
        <a:srgbClr val="D6320B"/>
      </a:accent3>
      <a:accent4>
        <a:srgbClr val="1A4A57"/>
      </a:accent4>
      <a:accent5>
        <a:srgbClr val="8A660E"/>
      </a:accent5>
      <a:accent6>
        <a:srgbClr val="8A260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1636</TotalTime>
  <Words>2427</Words>
  <Application>Microsoft Office PowerPoint</Application>
  <PresentationFormat>Widescreen</PresentationFormat>
  <Paragraphs>784</Paragraphs>
  <Slides>42</Slides>
  <Notes>23</Notes>
  <HiddenSlides>16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Office Theme</vt:lpstr>
      <vt:lpstr>Scheduling analysis of limited-preemptive moldable gang tasks</vt:lpstr>
      <vt:lpstr>Real-time systems</vt:lpstr>
      <vt:lpstr>Definitions</vt:lpstr>
      <vt:lpstr>What is gang?</vt:lpstr>
      <vt:lpstr>Why gang?</vt:lpstr>
      <vt:lpstr>Types of gang</vt:lpstr>
      <vt:lpstr>Bundled scheduling  vs Limited-Preemptive</vt:lpstr>
      <vt:lpstr>Bundled scheduling  vs Limited-Preemptive</vt:lpstr>
      <vt:lpstr>How does JLFP work with gang?</vt:lpstr>
      <vt:lpstr>Previous work</vt:lpstr>
      <vt:lpstr>Our work</vt:lpstr>
      <vt:lpstr>Project goals</vt:lpstr>
      <vt:lpstr>Schedule abstraction graph</vt:lpstr>
      <vt:lpstr>SAG analysis changes for gang</vt:lpstr>
      <vt:lpstr>SAG analysis changes for gang</vt:lpstr>
      <vt:lpstr>Primary results</vt:lpstr>
      <vt:lpstr>Issues identified</vt:lpstr>
      <vt:lpstr>Pessimism in cores released</vt:lpstr>
      <vt:lpstr>New scheduler</vt:lpstr>
      <vt:lpstr>JLFP limitations with moldable gang</vt:lpstr>
      <vt:lpstr>New Scheduler</vt:lpstr>
      <vt:lpstr>Results JLFP vs new scheduler</vt:lpstr>
      <vt:lpstr>Conclusions</vt:lpstr>
      <vt:lpstr>Questions?</vt:lpstr>
      <vt:lpstr>SAG analysis changes for gang</vt:lpstr>
      <vt:lpstr>How does SAG work?</vt:lpstr>
      <vt:lpstr>Why gang?</vt:lpstr>
      <vt:lpstr>Scheduling analysis state of the art </vt:lpstr>
      <vt:lpstr>SAG for gang tasks</vt:lpstr>
      <vt:lpstr>How does JLFP work with gang?</vt:lpstr>
      <vt:lpstr>SAG evaluation</vt:lpstr>
      <vt:lpstr>Colours</vt:lpstr>
      <vt:lpstr>Scheduling Analysis </vt:lpstr>
      <vt:lpstr>Results method</vt:lpstr>
      <vt:lpstr>Why these results?</vt:lpstr>
      <vt:lpstr>Difficulties related to SAG</vt:lpstr>
      <vt:lpstr>SAG for gang tasks</vt:lpstr>
      <vt:lpstr>Pessimism in precedence constraints</vt:lpstr>
      <vt:lpstr>Pessimism in precedence constraints</vt:lpstr>
      <vt:lpstr>Pessimism in cores released</vt:lpstr>
      <vt:lpstr>Pessimism in cores released</vt:lpstr>
      <vt:lpstr>Testing new scheduler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Analysis of Limited-Preemptive Moldable Gang Tasks</dc:title>
  <dc:creator>Joan Marcè Igual</dc:creator>
  <cp:lastModifiedBy>Joan Marce i Igual</cp:lastModifiedBy>
  <cp:revision>177</cp:revision>
  <dcterms:created xsi:type="dcterms:W3CDTF">2020-05-19T11:12:13Z</dcterms:created>
  <dcterms:modified xsi:type="dcterms:W3CDTF">2020-05-29T20:14:55Z</dcterms:modified>
</cp:coreProperties>
</file>